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64"/>
  </p:notesMasterIdLst>
  <p:sldIdLst>
    <p:sldId id="256" r:id="rId2"/>
    <p:sldId id="306" r:id="rId3"/>
    <p:sldId id="305" r:id="rId4"/>
    <p:sldId id="257" r:id="rId5"/>
    <p:sldId id="258" r:id="rId6"/>
    <p:sldId id="307" r:id="rId7"/>
    <p:sldId id="308" r:id="rId8"/>
    <p:sldId id="309" r:id="rId9"/>
    <p:sldId id="310" r:id="rId10"/>
    <p:sldId id="311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342" r:id="rId23"/>
    <p:sldId id="313" r:id="rId24"/>
    <p:sldId id="312" r:id="rId25"/>
    <p:sldId id="314" r:id="rId26"/>
    <p:sldId id="315" r:id="rId27"/>
    <p:sldId id="316" r:id="rId28"/>
    <p:sldId id="317" r:id="rId29"/>
    <p:sldId id="318" r:id="rId30"/>
    <p:sldId id="319" r:id="rId31"/>
    <p:sldId id="321" r:id="rId32"/>
    <p:sldId id="272" r:id="rId33"/>
    <p:sldId id="323" r:id="rId34"/>
    <p:sldId id="273" r:id="rId35"/>
    <p:sldId id="274" r:id="rId36"/>
    <p:sldId id="301" r:id="rId37"/>
    <p:sldId id="302" r:id="rId38"/>
    <p:sldId id="303" r:id="rId39"/>
    <p:sldId id="304" r:id="rId40"/>
    <p:sldId id="325" r:id="rId41"/>
    <p:sldId id="324" r:id="rId42"/>
    <p:sldId id="326" r:id="rId43"/>
    <p:sldId id="327" r:id="rId44"/>
    <p:sldId id="281" r:id="rId45"/>
    <p:sldId id="283" r:id="rId46"/>
    <p:sldId id="330" r:id="rId47"/>
    <p:sldId id="328" r:id="rId48"/>
    <p:sldId id="329" r:id="rId49"/>
    <p:sldId id="331" r:id="rId50"/>
    <p:sldId id="334" r:id="rId51"/>
    <p:sldId id="335" r:id="rId52"/>
    <p:sldId id="332" r:id="rId53"/>
    <p:sldId id="333" r:id="rId54"/>
    <p:sldId id="336" r:id="rId55"/>
    <p:sldId id="337" r:id="rId56"/>
    <p:sldId id="338" r:id="rId57"/>
    <p:sldId id="339" r:id="rId58"/>
    <p:sldId id="282" r:id="rId59"/>
    <p:sldId id="284" r:id="rId60"/>
    <p:sldId id="285" r:id="rId61"/>
    <p:sldId id="340" r:id="rId62"/>
    <p:sldId id="341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5" autoAdjust="0"/>
    <p:restoredTop sz="94721" autoAdjust="0"/>
  </p:normalViewPr>
  <p:slideViewPr>
    <p:cSldViewPr snapToGrid="0">
      <p:cViewPr varScale="1">
        <p:scale>
          <a:sx n="70" d="100"/>
          <a:sy n="70" d="100"/>
        </p:scale>
        <p:origin x="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90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CB80C-5DC3-4348-AC27-8A100882DFC2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8518-DD49-462F-AAA7-B1977D33EF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08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Previously workers had a “duty” to refuse but now they have a “right”. This puts more responsibility on the employer to ensure the workers understands and exercises their right, if/when appropriate</a:t>
            </a:r>
            <a:r>
              <a:rPr lang="en-CA" dirty="0" smtClean="0"/>
              <a:t>. </a:t>
            </a:r>
            <a:r>
              <a:rPr lang="en-CA" b="1" dirty="0" smtClean="0"/>
              <a:t>This represents a change in philosophy by the department.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680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Worker members must work at the work site where  the </a:t>
            </a:r>
            <a:r>
              <a:rPr lang="en-CA" dirty="0" smtClean="0"/>
              <a:t>HSC </a:t>
            </a:r>
            <a:r>
              <a:rPr lang="en-CA" dirty="0" smtClean="0"/>
              <a:t>is established or where there are multiple work sites, they must be directly employed by the employer.</a:t>
            </a:r>
          </a:p>
          <a:p>
            <a:endParaRPr lang="en-CA" dirty="0"/>
          </a:p>
          <a:p>
            <a:r>
              <a:rPr lang="en-CA" dirty="0" smtClean="0"/>
              <a:t>Employer members must either be appointed (by the employer or prime contractor) and must work at the work site where  the </a:t>
            </a:r>
            <a:r>
              <a:rPr lang="en-CA" dirty="0" smtClean="0"/>
              <a:t>HSC </a:t>
            </a:r>
            <a:r>
              <a:rPr lang="en-CA" dirty="0" smtClean="0"/>
              <a:t>is established or where there are multiple work sites, they must be directly employed by the employer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51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Worker members must work at the work site where  the </a:t>
            </a:r>
            <a:r>
              <a:rPr lang="en-CA" dirty="0" smtClean="0"/>
              <a:t>HSC </a:t>
            </a:r>
            <a:r>
              <a:rPr lang="en-CA" dirty="0" smtClean="0"/>
              <a:t>is established or where there are multiple work sites, they must be directly employed by the employer.</a:t>
            </a:r>
          </a:p>
          <a:p>
            <a:endParaRPr lang="en-CA" dirty="0"/>
          </a:p>
          <a:p>
            <a:r>
              <a:rPr lang="en-CA" dirty="0" smtClean="0"/>
              <a:t>Employer members must either be appointed (by the employer or prime contractor) and must work at the work site where  the </a:t>
            </a:r>
            <a:r>
              <a:rPr lang="en-CA" dirty="0" smtClean="0"/>
              <a:t>HSC </a:t>
            </a:r>
            <a:r>
              <a:rPr lang="en-CA" dirty="0" smtClean="0"/>
              <a:t>is established or where there are multiple work sites, they must be directly employed by the employer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554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Worker members must work at the work site where  the </a:t>
            </a:r>
            <a:r>
              <a:rPr lang="en-CA" dirty="0" smtClean="0"/>
              <a:t>HSC </a:t>
            </a:r>
            <a:r>
              <a:rPr lang="en-CA" dirty="0" smtClean="0"/>
              <a:t>is established or where there are multiple work sites, they must be directly employed by the employer.</a:t>
            </a:r>
          </a:p>
          <a:p>
            <a:endParaRPr lang="en-CA" dirty="0"/>
          </a:p>
          <a:p>
            <a:r>
              <a:rPr lang="en-CA" dirty="0" smtClean="0"/>
              <a:t>Employer members must either be appointed (by the employer or prime contractor) and must work at the work site where  the </a:t>
            </a:r>
            <a:r>
              <a:rPr lang="en-CA" dirty="0" smtClean="0"/>
              <a:t>HSC </a:t>
            </a:r>
            <a:r>
              <a:rPr lang="en-CA" dirty="0" smtClean="0"/>
              <a:t>is established or where there are multiple work sites, they must be directly employed by the employer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458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Medical examination to determine extent of injury or presence of occupational disease: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May only occur with the consent of the worker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Medical examination considered time at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When physician [or other health care professional] treats a person with a notifiable occupational disease, they must notify Director of Medical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Report of medical examination must be provided to Director of Medical Services on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Other reports with information related to worker with occupational disease provided to Director of Medical Services on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Director of Medical Services may access information to prevent occupational injury and disease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76182"/>
          </a:xfrm>
        </p:spPr>
        <p:txBody>
          <a:bodyPr/>
          <a:lstStyle/>
          <a:p>
            <a:r>
              <a:rPr lang="en-CA" b="1" dirty="0" smtClean="0"/>
              <a:t>Minister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dirty="0"/>
              <a:t>Shall be concerned with OHS generally, and maintenance of reasonable standards for protection of the health and safety of workers and self-employed persons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dirty="0"/>
              <a:t>Responsible for administration of the OHS legislation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dirty="0"/>
              <a:t>Ensure OHS legislation and its administration is reviewed every 5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dirty="0"/>
              <a:t>Publish annually a 3 year plan for review of regulations and OHS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dirty="0"/>
              <a:t>Consult with workers and employers and recommend changes to regulations and OHS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dirty="0"/>
              <a:t>Ensure OHS information and advice is provided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dirty="0"/>
              <a:t>Ensure OHS statistics are maintained</a:t>
            </a:r>
          </a:p>
          <a:p>
            <a:r>
              <a:rPr lang="en-CA" b="1" dirty="0" smtClean="0"/>
              <a:t>OHS Directors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Issue acceptances and approvals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Issue director orders requiring a code of practice, [a health and safety program], regular inspections of workplace, notice of a new project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May require a person to provide any information in the form and manner acceptable to the Director that the Director needs to perform duties or exercise powers under the OHS legislation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Has the powers of an OHS officer as </a:t>
            </a:r>
            <a:r>
              <a:rPr lang="en-US" altLang="en-US" dirty="0" smtClean="0"/>
              <a:t>well</a:t>
            </a:r>
            <a:endParaRPr lang="en-CA" dirty="0" smtClean="0"/>
          </a:p>
          <a:p>
            <a:r>
              <a:rPr lang="en-CA" b="1" dirty="0" smtClean="0"/>
              <a:t>OHS Officers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Carry out inspections, investigations, inquiries and out tests necessary to determine compliance with the OHS legislation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Investigate work refusals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Investigate discriminatory action complaints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Take steps, including issuing orders, where appropriate, to ensure compliance with legislation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category is very broad and is intended to include and service that can impact worker health and safety.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90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was added to legislation in response to a fatality inquiry. It is intended to ensure hazards affecting worker health and safety are revealed prior to access the land or work site. </a:t>
            </a:r>
          </a:p>
          <a:p>
            <a:r>
              <a:rPr lang="en-CA" dirty="0" smtClean="0"/>
              <a:t>Responsibility here is in line with the degree of control the owner has over the land or work site.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a change in that only construction and oil and gas work sites require a prime contractor. Other sites however must coordinate their activities when more than one work site party exists.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66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Harassment includes:  conduct, comment, bullying or action because of race, religious beliefs, colour, physical disability , mental disability, age, ancestry, place of origin, marital status, source of income, family status, gender, gender identity, gender expression, and sexual orientation, and sexual solicitations or advance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1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Harassment includes:  conduct, comment, bullying or action because of race, religious beliefs, colour, physical disability , mental disability, age, ancestry, place of origin, marital status, source of income, family status, gender, gender identity, gender expression, and sexual orientation, and sexual solicitations or advance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0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No loss of pay or benefits for </a:t>
            </a:r>
            <a:r>
              <a:rPr lang="en-US" altLang="en-US" dirty="0" smtClean="0"/>
              <a:t>HSC </a:t>
            </a:r>
            <a:r>
              <a:rPr lang="en-US" altLang="en-US" dirty="0"/>
              <a:t>members or representative when carrying out duties or participating in OHS training or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4686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if the is scenario 2, site C had another company working on site (for more than 90 days) with 12 workers of its own?</a:t>
            </a:r>
          </a:p>
          <a:p>
            <a:endParaRPr lang="en-CA" dirty="0"/>
          </a:p>
          <a:p>
            <a:r>
              <a:rPr lang="en-CA" dirty="0" smtClean="0"/>
              <a:t>Scenario 1 - JWHSC</a:t>
            </a:r>
          </a:p>
          <a:p>
            <a:r>
              <a:rPr lang="en-CA" dirty="0" smtClean="0"/>
              <a:t>Scenario 2 – (A - </a:t>
            </a:r>
            <a:r>
              <a:rPr lang="en-CA" dirty="0" smtClean="0"/>
              <a:t>HSC, </a:t>
            </a:r>
            <a:r>
              <a:rPr lang="en-CA" dirty="0" smtClean="0"/>
              <a:t>B - HS Rep, C - HS Rep)</a:t>
            </a:r>
          </a:p>
          <a:p>
            <a:r>
              <a:rPr lang="en-CA" dirty="0" smtClean="0"/>
              <a:t>Scenario 3 (from above) (A – </a:t>
            </a:r>
            <a:r>
              <a:rPr lang="en-CA" dirty="0" smtClean="0"/>
              <a:t>HSC, </a:t>
            </a:r>
            <a:r>
              <a:rPr lang="en-CA" dirty="0" smtClean="0"/>
              <a:t>B – HS Rep, C – </a:t>
            </a:r>
            <a:r>
              <a:rPr lang="en-CA" dirty="0" smtClean="0"/>
              <a:t>HSC)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8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Investigation of reportable serious injuries and incidents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8518-DD49-462F-AAA7-B1977D33EF38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65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99" y="5060748"/>
            <a:ext cx="1884647" cy="1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66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8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7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517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2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9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3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99" y="5060748"/>
            <a:ext cx="1884647" cy="1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99" y="5060748"/>
            <a:ext cx="1884647" cy="1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99" y="5060748"/>
            <a:ext cx="1884647" cy="1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99" y="5060748"/>
            <a:ext cx="1884647" cy="1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2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99" y="5060748"/>
            <a:ext cx="1884647" cy="1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8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62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2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6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3B2E2E-B65B-4139-93AE-302BC78127C8}" type="datetimeFigureOut">
              <a:rPr lang="en-CA" smtClean="0"/>
              <a:t>30/05/2018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6FE6D2-7E9C-4D66-A60E-EBE24B8B2D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66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berta.ca/gas-station-worker-safety.asp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OHS </a:t>
            </a:r>
            <a:r>
              <a:rPr lang="en-CA" dirty="0" smtClean="0"/>
              <a:t>System </a:t>
            </a:r>
            <a:r>
              <a:rPr lang="en-CA" dirty="0" smtClean="0"/>
              <a:t>Changes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Bill 30: An Act to Protect the Health and</a:t>
            </a:r>
            <a:br>
              <a:rPr lang="en-CA" dirty="0" smtClean="0"/>
            </a:br>
            <a:r>
              <a:rPr lang="en-CA" dirty="0" smtClean="0"/>
              <a:t>Well-Being of Working Albertans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742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Worker Protection from </a:t>
            </a:r>
            <a:br>
              <a:rPr lang="en-CA" dirty="0" smtClean="0"/>
            </a:br>
            <a:r>
              <a:rPr lang="en-CA" dirty="0" smtClean="0"/>
              <a:t>Discriminatory Action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Discriminatory Action</a:t>
            </a:r>
            <a:r>
              <a:rPr lang="en-C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b="1" dirty="0" smtClean="0"/>
              <a:t> </a:t>
            </a:r>
            <a:r>
              <a:rPr lang="en-CA" dirty="0" smtClean="0"/>
              <a:t>– any action (threat of action</a:t>
            </a:r>
            <a:r>
              <a:rPr lang="en-C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dirty="0" smtClean="0"/>
              <a:t>) by any person that would negatively affect a worker’s employment or opportunity for promotion </a:t>
            </a:r>
            <a:br>
              <a:rPr lang="en-CA" dirty="0" smtClean="0"/>
            </a:br>
            <a:r>
              <a:rPr lang="en-CA" dirty="0" smtClean="0"/>
              <a:t>(</a:t>
            </a:r>
            <a:r>
              <a:rPr lang="en-CA" i="1" dirty="0"/>
              <a:t>includes: termination, layoff, suspension, demotion or transfer of a worker, discontinuation of job, change of job location, reduction of wages, change of hours, reprimand, coercion, intimidation or imposition of discipline or </a:t>
            </a:r>
            <a:r>
              <a:rPr lang="en-CA" i="1" dirty="0" smtClean="0"/>
              <a:t>penalty</a:t>
            </a:r>
            <a:r>
              <a:rPr lang="en-CA" dirty="0" smtClean="0"/>
              <a:t>)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 </a:t>
            </a:r>
          </a:p>
          <a:p>
            <a:r>
              <a:rPr lang="en-CA" dirty="0"/>
              <a:t>No person may take any discriminatory action against a worker for fulfilling their duties under legislation or exercising their OHS rights</a:t>
            </a:r>
          </a:p>
          <a:p>
            <a:r>
              <a:rPr lang="en-CA" dirty="0"/>
              <a:t>Discriminatory action complaints are referred to </a:t>
            </a:r>
            <a:r>
              <a:rPr lang="en-CA" dirty="0" smtClean="0"/>
              <a:t>OHS officers, </a:t>
            </a:r>
            <a:r>
              <a:rPr lang="en-CA" dirty="0"/>
              <a:t>who </a:t>
            </a:r>
            <a:r>
              <a:rPr lang="en-CA" dirty="0" smtClean="0"/>
              <a:t>investigate </a:t>
            </a:r>
            <a:r>
              <a:rPr lang="en-CA" dirty="0"/>
              <a:t>and </a:t>
            </a:r>
            <a:r>
              <a:rPr lang="en-CA" dirty="0" smtClean="0"/>
              <a:t>resolve complaints</a:t>
            </a:r>
            <a:endParaRPr lang="en-CA" dirty="0"/>
          </a:p>
          <a:p>
            <a:r>
              <a:rPr lang="en-CA" dirty="0" smtClean="0"/>
              <a:t>Onus </a:t>
            </a:r>
            <a:r>
              <a:rPr lang="en-CA" dirty="0"/>
              <a:t>is </a:t>
            </a:r>
            <a:r>
              <a:rPr lang="en-CA" dirty="0" smtClean="0"/>
              <a:t>on the </a:t>
            </a:r>
            <a:r>
              <a:rPr lang="en-CA" dirty="0"/>
              <a:t>employer to show action taken against </a:t>
            </a:r>
            <a:r>
              <a:rPr lang="en-CA" dirty="0" smtClean="0"/>
              <a:t>a worker </a:t>
            </a:r>
            <a:r>
              <a:rPr lang="en-CA" dirty="0"/>
              <a:t>was for </a:t>
            </a:r>
            <a:r>
              <a:rPr lang="en-CA" dirty="0" smtClean="0"/>
              <a:t>reasons </a:t>
            </a:r>
            <a:r>
              <a:rPr lang="en-CA" dirty="0"/>
              <a:t>other than fulfilling an OHS duty or </a:t>
            </a:r>
            <a:r>
              <a:rPr lang="en-CA" dirty="0" smtClean="0"/>
              <a:t>responsibility</a:t>
            </a:r>
            <a:r>
              <a:rPr lang="en-CA" dirty="0"/>
              <a:t>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site </a:t>
            </a:r>
            <a:r>
              <a:rPr lang="en-CA" dirty="0" smtClean="0"/>
              <a:t>Parties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Employers</a:t>
            </a:r>
          </a:p>
          <a:p>
            <a:r>
              <a:rPr lang="en-CA" dirty="0" smtClean="0"/>
              <a:t>Supervisors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Workers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Suppliers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Service Providers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Owners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Contractors</a:t>
            </a:r>
          </a:p>
          <a:p>
            <a:r>
              <a:rPr lang="en-CA" dirty="0" smtClean="0"/>
              <a:t>Prime Contractor</a:t>
            </a:r>
          </a:p>
          <a:p>
            <a:r>
              <a:rPr lang="en-CA" dirty="0" smtClean="0"/>
              <a:t>Self-Employer Persons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 smtClean="0"/>
          </a:p>
          <a:p>
            <a:r>
              <a:rPr lang="en-CA" dirty="0" smtClean="0"/>
              <a:t>Temporary Staffing Agencies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Employer Responsibility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Ensure health, safety and welfare of workers [</a:t>
            </a:r>
            <a:r>
              <a:rPr lang="en-CA" i="1" dirty="0"/>
              <a:t>and other persons at the work site</a:t>
            </a:r>
            <a:r>
              <a:rPr lang="en-CA" dirty="0"/>
              <a:t>]</a:t>
            </a:r>
          </a:p>
          <a:p>
            <a:r>
              <a:rPr lang="en-CA" dirty="0"/>
              <a:t>Ensure workers are aware of OHS </a:t>
            </a:r>
            <a:r>
              <a:rPr lang="en-CA" b="1" dirty="0"/>
              <a:t>rights</a:t>
            </a:r>
            <a:r>
              <a:rPr lang="en-CA" dirty="0"/>
              <a:t> and duties</a:t>
            </a:r>
          </a:p>
          <a:p>
            <a:r>
              <a:rPr lang="en-CA" dirty="0"/>
              <a:t>Ensure workers are not subjected to or participate in harassment or </a:t>
            </a:r>
            <a:r>
              <a:rPr lang="en-CA" dirty="0" smtClean="0"/>
              <a:t>violence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dirty="0"/>
              <a:t>Ensure workers have competent </a:t>
            </a:r>
            <a:r>
              <a:rPr lang="en-CA" dirty="0" smtClean="0"/>
              <a:t>supervision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/>
          </a:p>
          <a:p>
            <a:r>
              <a:rPr lang="en-CA" dirty="0"/>
              <a:t>Ensure workers are properly trained</a:t>
            </a:r>
          </a:p>
          <a:p>
            <a:r>
              <a:rPr lang="en-CA" dirty="0" smtClean="0"/>
              <a:t>Consult/cooperate </a:t>
            </a:r>
            <a:r>
              <a:rPr lang="en-CA" dirty="0"/>
              <a:t>with </a:t>
            </a:r>
            <a:r>
              <a:rPr lang="en-CA" dirty="0" smtClean="0"/>
              <a:t>HSC </a:t>
            </a:r>
            <a:r>
              <a:rPr lang="en-CA" dirty="0"/>
              <a:t>or </a:t>
            </a:r>
            <a:r>
              <a:rPr lang="en-CA" dirty="0" smtClean="0"/>
              <a:t>HS representative </a:t>
            </a:r>
            <a:r>
              <a:rPr lang="en-CA" dirty="0"/>
              <a:t>and resolve issues in a timely </a:t>
            </a:r>
            <a:r>
              <a:rPr lang="en-CA" dirty="0" smtClean="0"/>
              <a:t>manner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/>
          </a:p>
          <a:p>
            <a:r>
              <a:rPr lang="en-CA" dirty="0"/>
              <a:t>Ensure prime contractor is advised of names of </a:t>
            </a:r>
            <a:r>
              <a:rPr lang="en-CA" dirty="0" smtClean="0"/>
              <a:t>supervisors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dirty="0"/>
              <a:t>Cooperate with any person exercising </a:t>
            </a:r>
            <a:r>
              <a:rPr lang="en-CA" dirty="0" smtClean="0"/>
              <a:t>their duty </a:t>
            </a:r>
            <a:r>
              <a:rPr lang="en-CA" dirty="0"/>
              <a:t>under </a:t>
            </a:r>
            <a:r>
              <a:rPr lang="en-CA" dirty="0" smtClean="0"/>
              <a:t>the legislation</a:t>
            </a:r>
            <a:endParaRPr lang="en-CA" dirty="0"/>
          </a:p>
          <a:p>
            <a:r>
              <a:rPr lang="en-CA" dirty="0"/>
              <a:t>Comply with </a:t>
            </a:r>
            <a:r>
              <a:rPr lang="en-CA" dirty="0" smtClean="0"/>
              <a:t>legislation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27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Supervisor Responsibility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 fontScale="92500" lnSpcReduction="20000"/>
          </a:bodyPr>
          <a:lstStyle/>
          <a:p>
            <a:r>
              <a:rPr lang="en-CA" sz="2200" dirty="0"/>
              <a:t>Ensure they are competent to supervise workers</a:t>
            </a:r>
          </a:p>
          <a:p>
            <a:r>
              <a:rPr lang="en-CA" sz="2200" dirty="0"/>
              <a:t>Take all precautions to protect worker health and saf</a:t>
            </a:r>
            <a:r>
              <a:rPr lang="en-CA" dirty="0"/>
              <a:t>ety </a:t>
            </a:r>
          </a:p>
          <a:p>
            <a:r>
              <a:rPr lang="en-CA" sz="2200" dirty="0"/>
              <a:t>Ensure workers work </a:t>
            </a:r>
            <a:r>
              <a:rPr lang="en-CA" sz="2200" dirty="0" smtClean="0"/>
              <a:t>in accordance </a:t>
            </a:r>
            <a:r>
              <a:rPr lang="en-CA" sz="2200" dirty="0" smtClean="0"/>
              <a:t>with the legislation</a:t>
            </a:r>
            <a:endParaRPr lang="en-CA" sz="2200" dirty="0"/>
          </a:p>
          <a:p>
            <a:r>
              <a:rPr lang="en-CA" sz="2200" dirty="0"/>
              <a:t>Ensure workers use hazard controls and personal protective equipment </a:t>
            </a:r>
          </a:p>
          <a:p>
            <a:r>
              <a:rPr lang="en-CA" sz="2200" dirty="0"/>
              <a:t>Ensure workers are not subjected to or participate in harassment or violence</a:t>
            </a:r>
          </a:p>
          <a:p>
            <a:r>
              <a:rPr lang="en-CA" sz="2200" dirty="0"/>
              <a:t>Advise workers of all known or reasonably foreseeable hazards </a:t>
            </a:r>
          </a:p>
          <a:p>
            <a:r>
              <a:rPr lang="en-CA" sz="2200" dirty="0"/>
              <a:t>Report OHS concerns</a:t>
            </a:r>
          </a:p>
          <a:p>
            <a:r>
              <a:rPr lang="en-CA" sz="2200" dirty="0" smtClean="0"/>
              <a:t>Cooperate </a:t>
            </a:r>
            <a:r>
              <a:rPr lang="en-CA" sz="2200" dirty="0"/>
              <a:t>with any person exercising </a:t>
            </a:r>
            <a:r>
              <a:rPr lang="en-CA" sz="2200" dirty="0" smtClean="0"/>
              <a:t>their duty </a:t>
            </a:r>
            <a:r>
              <a:rPr lang="en-CA" sz="2200" dirty="0"/>
              <a:t>under </a:t>
            </a:r>
            <a:r>
              <a:rPr lang="en-CA" sz="2200" dirty="0" smtClean="0"/>
              <a:t>the legislation</a:t>
            </a:r>
            <a:endParaRPr lang="en-CA" sz="2200" dirty="0"/>
          </a:p>
          <a:p>
            <a:r>
              <a:rPr lang="en-CA" sz="2200" dirty="0"/>
              <a:t>Comply with </a:t>
            </a:r>
            <a:r>
              <a:rPr lang="en-CA" sz="2200" dirty="0" smtClean="0"/>
              <a:t>legislation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6854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Worker Responsibility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 fontScale="92500"/>
          </a:bodyPr>
          <a:lstStyle/>
          <a:p>
            <a:r>
              <a:rPr lang="en-CA" sz="2200" dirty="0"/>
              <a:t>Take reasonable care to protect their own health and safety and </a:t>
            </a:r>
            <a:r>
              <a:rPr lang="en-CA" sz="2200" dirty="0" smtClean="0"/>
              <a:t>that of others </a:t>
            </a:r>
            <a:r>
              <a:rPr lang="en-CA" sz="2200" dirty="0"/>
              <a:t>at the work site</a:t>
            </a:r>
          </a:p>
          <a:p>
            <a:r>
              <a:rPr lang="en-CA" sz="2200" dirty="0"/>
              <a:t>Cooperate with supervisor, employer, or any other person to protect their health and </a:t>
            </a:r>
            <a:r>
              <a:rPr lang="en-CA" sz="2200" dirty="0" smtClean="0"/>
              <a:t>safety </a:t>
            </a:r>
            <a:endParaRPr lang="en-CA" sz="2200" dirty="0"/>
          </a:p>
          <a:p>
            <a:r>
              <a:rPr lang="en-CA" sz="2200" dirty="0"/>
              <a:t>Use safety devices and wear personal protective equipment </a:t>
            </a:r>
          </a:p>
          <a:p>
            <a:r>
              <a:rPr lang="en-CA" sz="2200" dirty="0"/>
              <a:t>Refrain from causing or participating in harassment or </a:t>
            </a:r>
            <a:r>
              <a:rPr lang="en-CA" sz="2200" dirty="0" smtClean="0"/>
              <a:t>violence </a:t>
            </a:r>
            <a:r>
              <a:rPr lang="en-CA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200" dirty="0" smtClean="0"/>
              <a:t>Report </a:t>
            </a:r>
            <a:r>
              <a:rPr lang="en-CA" sz="2200" dirty="0"/>
              <a:t>OHS concerns</a:t>
            </a:r>
          </a:p>
          <a:p>
            <a:r>
              <a:rPr lang="en-CA" sz="2200" dirty="0" smtClean="0"/>
              <a:t>Cooperate </a:t>
            </a:r>
            <a:r>
              <a:rPr lang="en-CA" sz="2200" dirty="0"/>
              <a:t>with any person exercising </a:t>
            </a:r>
            <a:r>
              <a:rPr lang="en-CA" sz="2200" dirty="0" smtClean="0"/>
              <a:t>their duty </a:t>
            </a:r>
            <a:r>
              <a:rPr lang="en-CA" sz="2200" dirty="0"/>
              <a:t>under </a:t>
            </a:r>
            <a:r>
              <a:rPr lang="en-CA" sz="2200" dirty="0" smtClean="0"/>
              <a:t>the legislation</a:t>
            </a:r>
            <a:endParaRPr lang="en-CA" sz="2200" dirty="0"/>
          </a:p>
          <a:p>
            <a:r>
              <a:rPr lang="en-CA" sz="2200" dirty="0"/>
              <a:t>Comply with </a:t>
            </a:r>
            <a:r>
              <a:rPr lang="en-CA" sz="2200" dirty="0" smtClean="0"/>
              <a:t>legislation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5032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Supplier Responsibility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/>
          </a:bodyPr>
          <a:lstStyle/>
          <a:p>
            <a:r>
              <a:rPr lang="en-CA" sz="2000" dirty="0"/>
              <a:t>Ensure products and equipment comply with the legislation</a:t>
            </a:r>
          </a:p>
          <a:p>
            <a:r>
              <a:rPr lang="en-CA" sz="2000" dirty="0"/>
              <a:t>Ensure products and equipment supplied are safe when used according to manufacturer specifications (includes leased equipment</a:t>
            </a:r>
            <a:r>
              <a:rPr lang="en-CA" sz="2000" dirty="0" smtClean="0"/>
              <a:t>) </a:t>
            </a:r>
            <a:r>
              <a:rPr lang="en-C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000" dirty="0"/>
              <a:t>Maintain equipment in safe </a:t>
            </a:r>
            <a:r>
              <a:rPr lang="en-CA" sz="2000" dirty="0" smtClean="0"/>
              <a:t>condition </a:t>
            </a:r>
            <a:r>
              <a:rPr lang="en-C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000" dirty="0"/>
              <a:t>Provide notice when their product or equipment does not comply with </a:t>
            </a:r>
            <a:r>
              <a:rPr lang="en-CA" sz="2000" dirty="0" smtClean="0"/>
              <a:t>legislation </a:t>
            </a:r>
            <a:r>
              <a:rPr lang="en-C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000" dirty="0" smtClean="0"/>
              <a:t>Cooperate </a:t>
            </a:r>
            <a:r>
              <a:rPr lang="en-CA" sz="2000" dirty="0"/>
              <a:t>with any person exercising </a:t>
            </a:r>
            <a:r>
              <a:rPr lang="en-CA" sz="2000" dirty="0" smtClean="0"/>
              <a:t>their duty </a:t>
            </a:r>
            <a:r>
              <a:rPr lang="en-CA" sz="2000" dirty="0"/>
              <a:t>under </a:t>
            </a:r>
            <a:r>
              <a:rPr lang="en-CA" sz="2000" dirty="0" smtClean="0"/>
              <a:t>the legislation</a:t>
            </a:r>
            <a:endParaRPr lang="en-CA" sz="2000" dirty="0"/>
          </a:p>
          <a:p>
            <a:r>
              <a:rPr lang="en-CA" sz="2000" dirty="0"/>
              <a:t>Comply with </a:t>
            </a:r>
            <a:r>
              <a:rPr lang="en-CA" sz="2000" dirty="0" smtClean="0"/>
              <a:t>legislation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660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Service Provider Responsibility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/>
          </a:bodyPr>
          <a:lstStyle/>
          <a:p>
            <a:r>
              <a:rPr lang="en-CA" sz="2000" dirty="0"/>
              <a:t>Ensure a service provided to help a person meet an obligation under OHS </a:t>
            </a:r>
            <a:r>
              <a:rPr lang="en-CA" sz="2000" dirty="0" smtClean="0"/>
              <a:t>legislation, </a:t>
            </a:r>
            <a:br>
              <a:rPr lang="en-CA" sz="2000" dirty="0" smtClean="0"/>
            </a:br>
            <a:r>
              <a:rPr lang="en-CA" sz="2000" dirty="0" smtClean="0"/>
              <a:t>achieves </a:t>
            </a:r>
            <a:r>
              <a:rPr lang="en-CA" sz="2000" dirty="0"/>
              <a:t>that objective</a:t>
            </a:r>
          </a:p>
          <a:p>
            <a:r>
              <a:rPr lang="en-CA" sz="2000" dirty="0"/>
              <a:t>Ensure the service complies with OHS legislation </a:t>
            </a:r>
          </a:p>
          <a:p>
            <a:r>
              <a:rPr lang="en-CA" sz="2000" dirty="0"/>
              <a:t>Ensure the service is provided by a competent worker</a:t>
            </a:r>
          </a:p>
          <a:p>
            <a:r>
              <a:rPr lang="en-CA" sz="2000" dirty="0"/>
              <a:t>Ensure the service does not create a hazard to others on the work site</a:t>
            </a:r>
          </a:p>
          <a:p>
            <a:r>
              <a:rPr lang="en-CA" sz="2000" dirty="0" smtClean="0"/>
              <a:t>Cooperate </a:t>
            </a:r>
            <a:r>
              <a:rPr lang="en-CA" sz="2000" dirty="0"/>
              <a:t>with any person exercising </a:t>
            </a:r>
            <a:r>
              <a:rPr lang="en-CA" sz="2000" dirty="0" smtClean="0"/>
              <a:t>their duty </a:t>
            </a:r>
            <a:r>
              <a:rPr lang="en-CA" sz="2000" dirty="0"/>
              <a:t>under </a:t>
            </a:r>
            <a:r>
              <a:rPr lang="en-CA" sz="2000" dirty="0" smtClean="0"/>
              <a:t>the legislation</a:t>
            </a:r>
            <a:endParaRPr lang="en-CA" sz="2000" dirty="0"/>
          </a:p>
          <a:p>
            <a:r>
              <a:rPr lang="en-CA" sz="2000" dirty="0"/>
              <a:t>Comply with </a:t>
            </a:r>
            <a:r>
              <a:rPr lang="en-CA" sz="2000" dirty="0" smtClean="0"/>
              <a:t>legislation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165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Owners (Land or </a:t>
            </a:r>
            <a:r>
              <a:rPr lang="en-CA" dirty="0" smtClean="0"/>
              <a:t>work site)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i="1" dirty="0"/>
              <a:t>Excludes a private residence unless </a:t>
            </a:r>
            <a:r>
              <a:rPr lang="en-CA" sz="2000" i="1" dirty="0" smtClean="0"/>
              <a:t>the business is located there</a:t>
            </a:r>
            <a:endParaRPr lang="en-CA" sz="2000" i="1" dirty="0"/>
          </a:p>
          <a:p>
            <a:r>
              <a:rPr lang="en-CA" sz="2000" dirty="0"/>
              <a:t>Ensure property and premises </a:t>
            </a:r>
            <a:r>
              <a:rPr lang="en-CA" sz="2000" u="sng" dirty="0" smtClean="0"/>
              <a:t>under </a:t>
            </a:r>
            <a:r>
              <a:rPr lang="en-CA" sz="2000" u="sng" dirty="0"/>
              <a:t>their control </a:t>
            </a:r>
            <a:r>
              <a:rPr lang="en-CA" sz="2000" dirty="0"/>
              <a:t>do not endanger health and safety</a:t>
            </a:r>
          </a:p>
          <a:p>
            <a:r>
              <a:rPr lang="en-CA" sz="2000" dirty="0" smtClean="0"/>
              <a:t>Cooperate </a:t>
            </a:r>
            <a:r>
              <a:rPr lang="en-CA" sz="2000" dirty="0"/>
              <a:t>with any person exercising </a:t>
            </a:r>
            <a:r>
              <a:rPr lang="en-CA" sz="2000" dirty="0" smtClean="0"/>
              <a:t>their duty </a:t>
            </a:r>
            <a:r>
              <a:rPr lang="en-CA" sz="2000" dirty="0"/>
              <a:t>under </a:t>
            </a:r>
            <a:r>
              <a:rPr lang="en-CA" sz="2000" dirty="0" smtClean="0"/>
              <a:t>the legislation</a:t>
            </a:r>
            <a:endParaRPr lang="en-CA" sz="2000" dirty="0"/>
          </a:p>
          <a:p>
            <a:r>
              <a:rPr lang="en-CA" sz="2000" dirty="0"/>
              <a:t>Comply with </a:t>
            </a:r>
            <a:r>
              <a:rPr lang="en-CA" sz="2000" dirty="0" smtClean="0"/>
              <a:t>legislation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463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Contractor Responsibility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/>
          </a:bodyPr>
          <a:lstStyle/>
          <a:p>
            <a:r>
              <a:rPr lang="en-CA" sz="2000" dirty="0"/>
              <a:t>Ensure the work site and work processes </a:t>
            </a:r>
            <a:r>
              <a:rPr lang="en-CA" sz="2000" u="sng" dirty="0"/>
              <a:t>under their control </a:t>
            </a:r>
            <a:r>
              <a:rPr lang="en-CA" sz="2000" dirty="0"/>
              <a:t>do not endanger 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health </a:t>
            </a:r>
            <a:r>
              <a:rPr lang="en-CA" sz="2000" dirty="0"/>
              <a:t>and </a:t>
            </a:r>
            <a:r>
              <a:rPr lang="en-CA" sz="2000" dirty="0" smtClean="0"/>
              <a:t>safety </a:t>
            </a:r>
            <a:r>
              <a:rPr lang="en-C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000" dirty="0"/>
              <a:t>Advise </a:t>
            </a:r>
            <a:r>
              <a:rPr lang="en-CA" sz="2000" dirty="0" smtClean="0"/>
              <a:t>the prime </a:t>
            </a:r>
            <a:r>
              <a:rPr lang="en-CA" sz="2000" dirty="0"/>
              <a:t>contractor of the names of employers or self-employed persons working 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under </a:t>
            </a:r>
            <a:r>
              <a:rPr lang="en-CA" sz="2000" dirty="0"/>
              <a:t>the direction of the </a:t>
            </a:r>
            <a:r>
              <a:rPr lang="en-CA" sz="2000" dirty="0" smtClean="0"/>
              <a:t>contractor </a:t>
            </a:r>
            <a:r>
              <a:rPr lang="en-CA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new</a:t>
            </a:r>
            <a:endParaRPr lang="en-CA" sz="2000" dirty="0" smtClean="0"/>
          </a:p>
          <a:p>
            <a:r>
              <a:rPr lang="en-CA" sz="2000" dirty="0" smtClean="0"/>
              <a:t>Cooperate </a:t>
            </a:r>
            <a:r>
              <a:rPr lang="en-CA" sz="2000" dirty="0"/>
              <a:t>with any person exercising </a:t>
            </a:r>
            <a:r>
              <a:rPr lang="en-CA" sz="2000" dirty="0" smtClean="0"/>
              <a:t>their duty </a:t>
            </a:r>
            <a:r>
              <a:rPr lang="en-CA" sz="2000" dirty="0"/>
              <a:t>under </a:t>
            </a:r>
            <a:r>
              <a:rPr lang="en-CA" sz="2000" dirty="0" smtClean="0"/>
              <a:t>the legislation</a:t>
            </a:r>
            <a:endParaRPr lang="en-CA" sz="2000" dirty="0"/>
          </a:p>
          <a:p>
            <a:r>
              <a:rPr lang="en-CA" sz="2000" dirty="0"/>
              <a:t>Comply with </a:t>
            </a:r>
            <a:r>
              <a:rPr lang="en-CA" sz="2000" dirty="0" smtClean="0"/>
              <a:t>legislation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408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Prime Contractor Responsibility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000" dirty="0" smtClean="0"/>
              <a:t>Construction/oil &amp; </a:t>
            </a:r>
            <a:r>
              <a:rPr lang="en-CA" sz="2000" dirty="0"/>
              <a:t>gas work sites (</a:t>
            </a:r>
            <a:r>
              <a:rPr lang="en-CA" sz="1900" dirty="0"/>
              <a:t>or </a:t>
            </a:r>
            <a:r>
              <a:rPr lang="en-CA" sz="1900" dirty="0" smtClean="0"/>
              <a:t>site </a:t>
            </a:r>
            <a:r>
              <a:rPr lang="en-CA" sz="1900" dirty="0"/>
              <a:t>designated by a Director</a:t>
            </a:r>
            <a:r>
              <a:rPr lang="en-CA" sz="2000" dirty="0" smtClean="0"/>
              <a:t>) </a:t>
            </a:r>
            <a:r>
              <a:rPr lang="en-CA" sz="2000" dirty="0"/>
              <a:t>with 2 or more employers or self-employed </a:t>
            </a:r>
            <a:r>
              <a:rPr lang="en-CA" sz="2000" dirty="0" smtClean="0"/>
              <a:t>persons must: </a:t>
            </a:r>
            <a:r>
              <a:rPr lang="en-C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200" dirty="0"/>
              <a:t>Establish a system to ensure compliance with legislation</a:t>
            </a:r>
          </a:p>
          <a:p>
            <a:r>
              <a:rPr lang="en-CA" sz="2200" dirty="0"/>
              <a:t>Co-ordinate, organize and oversee work to ensure health and safety of workers and others </a:t>
            </a:r>
          </a:p>
          <a:p>
            <a:r>
              <a:rPr lang="en-CA" sz="2000" dirty="0"/>
              <a:t>Ensure their own activities do not create a hazard to the health and safety of </a:t>
            </a:r>
            <a:r>
              <a:rPr lang="en-CA" sz="2000" dirty="0" smtClean="0"/>
              <a:t>others </a:t>
            </a:r>
            <a:r>
              <a:rPr lang="en-CA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200" dirty="0"/>
          </a:p>
          <a:p>
            <a:r>
              <a:rPr lang="en-CA" sz="2200" dirty="0"/>
              <a:t>Consult and co‑operate with the </a:t>
            </a:r>
            <a:r>
              <a:rPr lang="en-CA" sz="2200" dirty="0" smtClean="0"/>
              <a:t>HSC </a:t>
            </a:r>
            <a:r>
              <a:rPr lang="en-CA" sz="2200" dirty="0"/>
              <a:t>or health and safety </a:t>
            </a:r>
            <a:r>
              <a:rPr lang="en-CA" sz="2200" dirty="0" smtClean="0"/>
              <a:t>representative</a:t>
            </a:r>
            <a:r>
              <a:rPr lang="en-CA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200" dirty="0"/>
          </a:p>
          <a:p>
            <a:r>
              <a:rPr lang="en-CA" sz="2200" dirty="0"/>
              <a:t>Co‑ordinate </a:t>
            </a:r>
            <a:r>
              <a:rPr lang="en-CA" sz="2200" dirty="0" smtClean="0"/>
              <a:t>health &amp; </a:t>
            </a:r>
            <a:r>
              <a:rPr lang="en-CA" sz="2200" dirty="0"/>
              <a:t>safety programs of employers and self‑employed persons on the work </a:t>
            </a:r>
            <a:r>
              <a:rPr lang="en-CA" sz="2200" dirty="0" smtClean="0"/>
              <a:t>site </a:t>
            </a:r>
            <a:r>
              <a:rPr lang="en-CA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200" dirty="0"/>
          </a:p>
          <a:p>
            <a:r>
              <a:rPr lang="en-CA" sz="2200" dirty="0" smtClean="0"/>
              <a:t>Cooperate </a:t>
            </a:r>
            <a:r>
              <a:rPr lang="en-CA" sz="2200" dirty="0"/>
              <a:t>with any person exercising </a:t>
            </a:r>
            <a:r>
              <a:rPr lang="en-CA" sz="2200" dirty="0" smtClean="0"/>
              <a:t>their duty </a:t>
            </a:r>
            <a:r>
              <a:rPr lang="en-CA" sz="2200" dirty="0"/>
              <a:t>under </a:t>
            </a:r>
            <a:r>
              <a:rPr lang="en-CA" sz="2200" dirty="0" smtClean="0"/>
              <a:t>the legislation</a:t>
            </a:r>
            <a:endParaRPr lang="en-CA" sz="2200" dirty="0"/>
          </a:p>
          <a:p>
            <a:r>
              <a:rPr lang="en-CA" sz="2200" dirty="0"/>
              <a:t>Comply with </a:t>
            </a:r>
            <a:r>
              <a:rPr lang="en-CA" sz="2200" dirty="0" smtClean="0"/>
              <a:t>legislation</a:t>
            </a:r>
            <a:endParaRPr lang="en-CA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244455" y="5813907"/>
            <a:ext cx="58821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Other work sites do </a:t>
            </a:r>
            <a:r>
              <a:rPr lang="en-CA" b="1" cap="small" dirty="0" smtClean="0"/>
              <a:t>not</a:t>
            </a:r>
            <a:r>
              <a:rPr lang="en-CA" dirty="0" smtClean="0"/>
              <a:t> require a </a:t>
            </a:r>
            <a:r>
              <a:rPr lang="en-CA" cap="small" dirty="0" smtClean="0"/>
              <a:t>Prime Contractor </a:t>
            </a:r>
            <a:r>
              <a:rPr lang="en-CA" dirty="0" smtClean="0"/>
              <a:t>unless designated by a Director. Co-ordination of activities is required when multiple employers/work </a:t>
            </a:r>
            <a:r>
              <a:rPr lang="en-CA" dirty="0"/>
              <a:t>s</a:t>
            </a:r>
            <a:r>
              <a:rPr lang="en-CA" dirty="0" smtClean="0"/>
              <a:t>ite parties operate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Disclaimer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AFPA has attempted to identify key changes in the legislation with the help of materials provided by Alberta Labour. </a:t>
            </a:r>
            <a:br>
              <a:rPr lang="en-CA" dirty="0" smtClean="0"/>
            </a:br>
            <a:r>
              <a:rPr lang="en-CA" dirty="0" smtClean="0"/>
              <a:t>In the event of a discrepancy between information found anywhere in this presentation and Alberta OHS legislation, the legislation is considered correct. </a:t>
            </a:r>
            <a:br>
              <a:rPr lang="en-CA" dirty="0" smtClean="0"/>
            </a:br>
            <a:r>
              <a:rPr lang="en-CA" dirty="0" smtClean="0"/>
              <a:t>AFPA would like to thank Alberta Labour for providing materials to help clarify changes in the Alberta Occupational Health and Safety Act, Regulation and Code.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71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74298" cy="1303867"/>
          </a:xfrm>
        </p:spPr>
        <p:txBody>
          <a:bodyPr>
            <a:normAutofit/>
          </a:bodyPr>
          <a:lstStyle/>
          <a:p>
            <a:r>
              <a:rPr lang="en-CA" dirty="0" smtClean="0"/>
              <a:t>Self-Employed Person Responsibility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/>
          </a:bodyPr>
          <a:lstStyle/>
          <a:p>
            <a:r>
              <a:rPr lang="en-CA" sz="2000" dirty="0"/>
              <a:t>Conduct their work in a way that protects them and others from health and safety </a:t>
            </a:r>
            <a:r>
              <a:rPr lang="en-CA" sz="2000" dirty="0" smtClean="0"/>
              <a:t>hazards</a:t>
            </a:r>
            <a:endParaRPr lang="en-CA" sz="2000" dirty="0"/>
          </a:p>
          <a:p>
            <a:r>
              <a:rPr lang="en-CA" sz="2000" dirty="0"/>
              <a:t>Advise prime contractor that they are working on the project</a:t>
            </a:r>
          </a:p>
          <a:p>
            <a:r>
              <a:rPr lang="en-CA" sz="2000" dirty="0"/>
              <a:t>Report OHS concerns</a:t>
            </a:r>
          </a:p>
          <a:p>
            <a:r>
              <a:rPr lang="en-CA" sz="2000" dirty="0" smtClean="0"/>
              <a:t>Cooperate </a:t>
            </a:r>
            <a:r>
              <a:rPr lang="en-CA" sz="2000" dirty="0"/>
              <a:t>with any person exercising </a:t>
            </a:r>
            <a:r>
              <a:rPr lang="en-CA" sz="2000" dirty="0" smtClean="0"/>
              <a:t>their duty </a:t>
            </a:r>
            <a:r>
              <a:rPr lang="en-CA" sz="2000" dirty="0"/>
              <a:t>under </a:t>
            </a:r>
            <a:r>
              <a:rPr lang="en-CA" sz="2000" dirty="0" smtClean="0"/>
              <a:t>the legislation</a:t>
            </a:r>
            <a:endParaRPr lang="en-CA" sz="2000" dirty="0"/>
          </a:p>
          <a:p>
            <a:r>
              <a:rPr lang="en-CA" sz="2000" dirty="0"/>
              <a:t>Comply with </a:t>
            </a:r>
            <a:r>
              <a:rPr lang="en-CA" sz="2000" dirty="0" smtClean="0"/>
              <a:t>legislation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543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74298" cy="1303867"/>
          </a:xfrm>
        </p:spPr>
        <p:txBody>
          <a:bodyPr>
            <a:normAutofit/>
          </a:bodyPr>
          <a:lstStyle/>
          <a:p>
            <a:r>
              <a:rPr lang="en-CA" dirty="0" smtClean="0"/>
              <a:t>Temp. Staffing Agency Responsibility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2556932"/>
            <a:ext cx="10274300" cy="3666068"/>
          </a:xfrm>
        </p:spPr>
        <p:txBody>
          <a:bodyPr>
            <a:normAutofit/>
          </a:bodyPr>
          <a:lstStyle/>
          <a:p>
            <a:r>
              <a:rPr lang="en-CA" sz="2000" dirty="0"/>
              <a:t>Ensure workers assigned to another employer are suitable for the work</a:t>
            </a:r>
          </a:p>
          <a:p>
            <a:r>
              <a:rPr lang="en-CA" sz="2000" dirty="0"/>
              <a:t>Ensure worker is equipped or will be equipped with necessary personal protective equipment</a:t>
            </a:r>
          </a:p>
          <a:p>
            <a:r>
              <a:rPr lang="en-CA" sz="2000" dirty="0"/>
              <a:t>Ensure the other employer is capable of protecting the health and safety of the workers</a:t>
            </a:r>
          </a:p>
          <a:p>
            <a:r>
              <a:rPr lang="en-CA" sz="2000" dirty="0" smtClean="0"/>
              <a:t>Cooperate </a:t>
            </a:r>
            <a:r>
              <a:rPr lang="en-CA" sz="2000" dirty="0"/>
              <a:t>with any person exercising </a:t>
            </a:r>
            <a:r>
              <a:rPr lang="en-CA" sz="2000" dirty="0" smtClean="0"/>
              <a:t>their duty </a:t>
            </a:r>
            <a:r>
              <a:rPr lang="en-CA" sz="2000" dirty="0"/>
              <a:t>under </a:t>
            </a:r>
            <a:r>
              <a:rPr lang="en-CA" sz="2000" dirty="0" smtClean="0"/>
              <a:t>the legislation</a:t>
            </a:r>
            <a:endParaRPr lang="en-CA" sz="2000" dirty="0"/>
          </a:p>
          <a:p>
            <a:r>
              <a:rPr lang="en-CA" sz="2000" dirty="0"/>
              <a:t>Comply with </a:t>
            </a:r>
            <a:r>
              <a:rPr lang="en-CA" sz="2000" dirty="0" smtClean="0"/>
              <a:t>legislation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776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Changes to OHS Regulation re:</a:t>
            </a:r>
            <a:br>
              <a:rPr lang="en-CA" dirty="0" smtClean="0"/>
            </a:br>
            <a:r>
              <a:rPr lang="en-CA" dirty="0" smtClean="0"/>
              <a:t>Work Site Parties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Act introduced supervisor as a work site party</a:t>
            </a:r>
          </a:p>
          <a:p>
            <a:r>
              <a:rPr lang="en-CA" dirty="0" smtClean="0"/>
              <a:t>Requirements for use pf PPE should align with roles and responsibilities in the new OHS Act</a:t>
            </a:r>
          </a:p>
          <a:p>
            <a:r>
              <a:rPr lang="en-CA" dirty="0" smtClean="0"/>
              <a:t>If a worker must use or wear specific equipment, the employer and supervisor must ensure that they do so</a:t>
            </a:r>
          </a:p>
          <a:p>
            <a:pPr lvl="1"/>
            <a:r>
              <a:rPr lang="en-CA" dirty="0" smtClean="0"/>
              <a:t>This is a ticketing provision, employers and supervisors could receive OHS violation tickets for non-compliance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5763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Harassment </a:t>
            </a:r>
            <a:r>
              <a:rPr lang="en-CA" dirty="0" smtClean="0"/>
              <a:t>Defined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600" b="1" dirty="0" smtClean="0"/>
              <a:t>Harassment </a:t>
            </a:r>
            <a:r>
              <a:rPr lang="en-CA" sz="2600" b="1" dirty="0" smtClean="0"/>
              <a:t>Defined </a:t>
            </a:r>
            <a:endParaRPr lang="en-CA" sz="2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600" dirty="0"/>
              <a:t>Any single/repeated incident of objectionable or unwelcome conduct, comment, bullying or action that causes offence or humiliation to a worker, or adversely affects the worker’s health and </a:t>
            </a:r>
            <a:r>
              <a:rPr lang="en-CA" sz="2600" dirty="0" smtClean="0"/>
              <a:t>safety</a:t>
            </a:r>
            <a:endParaRPr lang="en-CA" sz="2600" dirty="0"/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6188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Harassment </a:t>
            </a:r>
            <a:r>
              <a:rPr lang="en-CA" b="1" dirty="0" smtClean="0">
                <a:solidFill>
                  <a:schemeClr val="tx1"/>
                </a:solidFill>
              </a:rPr>
              <a:t>in</a:t>
            </a:r>
            <a:r>
              <a:rPr lang="en-CA" dirty="0" smtClean="0">
                <a:solidFill>
                  <a:schemeClr val="tx1"/>
                </a:solidFill>
              </a:rPr>
              <a:t>cludes: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Conduct, comment, bullying or action because of race, religious beliefs, colour, physical/mental disability, age, ancestry, place of origin, marital status, source of income, family status, gender, gender identity/expression, sexual orientation and sexual solicitations or advance</a:t>
            </a:r>
            <a:endParaRPr lang="en-C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Harassment </a:t>
            </a:r>
            <a:r>
              <a:rPr lang="en-CA" b="1" dirty="0" smtClean="0">
                <a:solidFill>
                  <a:schemeClr val="tx1"/>
                </a:solidFill>
              </a:rPr>
              <a:t>ex</a:t>
            </a:r>
            <a:r>
              <a:rPr lang="en-CA" dirty="0" smtClean="0">
                <a:solidFill>
                  <a:schemeClr val="tx1"/>
                </a:solidFill>
              </a:rPr>
              <a:t>cludes: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Any reasonable conduct or an employee or supervisor in respect of their management of the workers or work site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Violence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Violence Defined</a:t>
            </a:r>
          </a:p>
          <a:p>
            <a:r>
              <a:rPr lang="en-CA" dirty="0"/>
              <a:t>Threatened, attempted or actual conduct of a person that causes or is likely to cause physical [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dirty="0"/>
              <a:t>or psychological] injury [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dirty="0"/>
              <a:t>or harm, and includes domestic or sexual </a:t>
            </a:r>
            <a:r>
              <a:rPr lang="en-CA" dirty="0" smtClean="0"/>
              <a:t>violence]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chemeClr val="tx1"/>
                </a:solidFill>
              </a:rPr>
              <a:t>Domestic Violence </a:t>
            </a:r>
            <a:r>
              <a:rPr lang="en-C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The employer must take every reasonable precaution to protect workers and any other persons at the work site likely to be affected by domestic violence that comes into the workplace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273" y="982132"/>
            <a:ext cx="10390909" cy="130386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Violence and Harassment Prevention Plans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Employers must develop and implement violence and harassment prevention plans</a:t>
            </a:r>
          </a:p>
          <a:p>
            <a:pPr lvl="1"/>
            <a:r>
              <a:rPr lang="en-CA" dirty="0" smtClean="0"/>
              <a:t>Plans must be developed in consultation with their Health and Safety Committee (HSC), Health and Safety (HS) representative or affected workers</a:t>
            </a:r>
          </a:p>
          <a:p>
            <a:pPr lvl="1"/>
            <a:r>
              <a:rPr lang="en-CA" dirty="0" smtClean="0"/>
              <a:t>Violence and Harassment plans must include a policy and procedures</a:t>
            </a:r>
          </a:p>
          <a:p>
            <a:pPr lvl="2"/>
            <a:r>
              <a:rPr lang="en-CA" dirty="0" smtClean="0"/>
              <a:t>Policies and procedures must be reviewed with the HSC, HS representative or affected workers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403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982132"/>
            <a:ext cx="10543309" cy="130386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Violence and Harassment Prevention Policies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Each policy requires statements such as:</a:t>
            </a:r>
          </a:p>
          <a:p>
            <a:r>
              <a:rPr lang="en-CA" dirty="0" smtClean="0"/>
              <a:t>A commitment to eliminating or controlling the hazard of violence and harassment</a:t>
            </a:r>
          </a:p>
          <a:p>
            <a:r>
              <a:rPr lang="en-CA" dirty="0" smtClean="0"/>
              <a:t>Incidents will be investigated and employers will take corrective action</a:t>
            </a:r>
          </a:p>
          <a:p>
            <a:r>
              <a:rPr lang="en-CA" dirty="0" smtClean="0"/>
              <a:t>A commitment to protecting private information, and</a:t>
            </a:r>
          </a:p>
          <a:p>
            <a:r>
              <a:rPr lang="en-CA" dirty="0" smtClean="0"/>
              <a:t>Workers are not discouraged from other rights under the laws such as the Alberta Human Right Act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0141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Violence Prevention Procedures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7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800" dirty="0" smtClean="0"/>
              <a:t>Violence Prevention procedures must include:</a:t>
            </a:r>
          </a:p>
          <a:p>
            <a:r>
              <a:rPr lang="en-CA" dirty="0" smtClean="0"/>
              <a:t>Employer</a:t>
            </a:r>
          </a:p>
          <a:p>
            <a:pPr lvl="1"/>
            <a:r>
              <a:rPr lang="en-CA" dirty="0"/>
              <a:t>Measures </a:t>
            </a:r>
            <a:r>
              <a:rPr lang="en-CA" dirty="0" smtClean="0"/>
              <a:t>to </a:t>
            </a:r>
            <a:r>
              <a:rPr lang="en-CA" dirty="0"/>
              <a:t>eliminate or control the hazard (</a:t>
            </a:r>
            <a:r>
              <a:rPr lang="en-CA" i="1" dirty="0"/>
              <a:t>in circumstances with the hazard cannot be eliminated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Information about the nature and extent of the hazard of violence</a:t>
            </a:r>
          </a:p>
          <a:p>
            <a:pPr lvl="1"/>
            <a:r>
              <a:rPr lang="en-CA" dirty="0" smtClean="0"/>
              <a:t>A </a:t>
            </a:r>
            <a:r>
              <a:rPr lang="en-CA" dirty="0"/>
              <a:t>procedure for </a:t>
            </a:r>
            <a:r>
              <a:rPr lang="en-CA" dirty="0" smtClean="0"/>
              <a:t>disclosing information, documenting </a:t>
            </a:r>
            <a:r>
              <a:rPr lang="en-CA" dirty="0"/>
              <a:t>and investigating an incident and implementing measures to eliminate or control the </a:t>
            </a:r>
            <a:r>
              <a:rPr lang="en-CA" dirty="0" smtClean="0"/>
              <a:t>hazard</a:t>
            </a:r>
          </a:p>
          <a:p>
            <a:pPr lvl="1"/>
            <a:r>
              <a:rPr lang="en-CA" dirty="0" smtClean="0"/>
              <a:t>A procedure (in line with the established policy) for disclosing investigation results and corrective action taken to affected parties </a:t>
            </a:r>
            <a:endParaRPr lang="en-CA" dirty="0"/>
          </a:p>
          <a:p>
            <a:r>
              <a:rPr lang="en-CA" dirty="0" smtClean="0"/>
              <a:t>Worker</a:t>
            </a:r>
          </a:p>
          <a:p>
            <a:pPr lvl="1"/>
            <a:r>
              <a:rPr lang="en-CA" dirty="0" smtClean="0"/>
              <a:t>The procedure to obtain immediate assistance when an incident of violence occurs</a:t>
            </a:r>
          </a:p>
          <a:p>
            <a:pPr lvl="1"/>
            <a:r>
              <a:rPr lang="en-CA" dirty="0" smtClean="0"/>
              <a:t>The procedure to follow when reporting an incident</a:t>
            </a:r>
          </a:p>
        </p:txBody>
      </p:sp>
    </p:spTree>
    <p:extLst>
      <p:ext uri="{BB962C8B-B14F-4D97-AF65-F5344CB8AC3E}">
        <p14:creationId xmlns:p14="http://schemas.microsoft.com/office/powerpoint/2010/main" val="367376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Harassment Prevention Procedures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7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Violence Prevention procedures must include:</a:t>
            </a:r>
          </a:p>
          <a:p>
            <a:r>
              <a:rPr lang="en-CA" sz="2000" dirty="0"/>
              <a:t>Worker</a:t>
            </a:r>
            <a:endParaRPr lang="en-CA" dirty="0"/>
          </a:p>
          <a:p>
            <a:pPr lvl="1"/>
            <a:r>
              <a:rPr lang="en-CA" dirty="0" smtClean="0"/>
              <a:t>The </a:t>
            </a:r>
            <a:r>
              <a:rPr lang="en-CA" dirty="0"/>
              <a:t>procedure to follow when reporting </a:t>
            </a:r>
            <a:r>
              <a:rPr lang="en-CA" dirty="0" smtClean="0"/>
              <a:t>harassment</a:t>
            </a:r>
            <a:endParaRPr lang="en-CA" dirty="0"/>
          </a:p>
          <a:p>
            <a:r>
              <a:rPr lang="en-CA" sz="2000" dirty="0" smtClean="0"/>
              <a:t>Employer</a:t>
            </a:r>
          </a:p>
          <a:p>
            <a:pPr lvl="1"/>
            <a:r>
              <a:rPr lang="en-CA" dirty="0" smtClean="0"/>
              <a:t>A </a:t>
            </a:r>
            <a:r>
              <a:rPr lang="en-CA" dirty="0"/>
              <a:t>procedure </a:t>
            </a:r>
            <a:r>
              <a:rPr lang="en-CA" dirty="0" smtClean="0"/>
              <a:t>for documenting, </a:t>
            </a:r>
            <a:r>
              <a:rPr lang="en-CA" dirty="0"/>
              <a:t>investigating </a:t>
            </a:r>
            <a:r>
              <a:rPr lang="en-CA" dirty="0" smtClean="0"/>
              <a:t>and </a:t>
            </a:r>
            <a:r>
              <a:rPr lang="en-CA" dirty="0"/>
              <a:t>implementing </a:t>
            </a:r>
            <a:r>
              <a:rPr lang="en-CA" dirty="0" smtClean="0"/>
              <a:t>controls </a:t>
            </a:r>
            <a:r>
              <a:rPr lang="en-CA" dirty="0"/>
              <a:t>to </a:t>
            </a:r>
            <a:r>
              <a:rPr lang="en-CA" dirty="0" smtClean="0"/>
              <a:t>prevent harassment</a:t>
            </a:r>
          </a:p>
          <a:p>
            <a:pPr lvl="1"/>
            <a:r>
              <a:rPr lang="en-CA" dirty="0" smtClean="0"/>
              <a:t>A procedure (in line with the established policy) for disclosing investigation results and corrective action taken to affected parties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6986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Training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Employers must ensure workers are trained in:</a:t>
            </a:r>
          </a:p>
          <a:p>
            <a:r>
              <a:rPr lang="en-CA" dirty="0" smtClean="0"/>
              <a:t>Recognition of harassment and violence</a:t>
            </a:r>
          </a:p>
          <a:p>
            <a:r>
              <a:rPr lang="en-CA" dirty="0" smtClean="0"/>
              <a:t>Policies and procedures and developed workplace arrangements</a:t>
            </a:r>
          </a:p>
          <a:p>
            <a:r>
              <a:rPr lang="en-CA" dirty="0" smtClean="0"/>
              <a:t>Incident response including procedures for obtaining assistance</a:t>
            </a:r>
          </a:p>
          <a:p>
            <a:r>
              <a:rPr lang="en-CA" dirty="0" smtClean="0"/>
              <a:t>Procedures for documenting, investigating and reporting incidents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84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changed?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Anything new will be highlighted as follows: </a:t>
            </a:r>
            <a:r>
              <a:rPr lang="en-C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8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Treatment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*New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Employers must advise a worker reporting an injury or adverse symptom resulting from an incident of violence or harassment to consult a health professional of the worker’s choice for treatment or referral</a:t>
            </a:r>
          </a:p>
          <a:p>
            <a:r>
              <a:rPr lang="en-CA" dirty="0" smtClean="0"/>
              <a:t>If a worker receives treatment for work related violence or harassment, the employer must not make a deduction from the worker's pay or benefits for the time during which a worker attends the treatment session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04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OHS Code – Part 27 Changes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response to incidents at Fuel and Convenience Stores, an ‘</a:t>
            </a:r>
            <a:r>
              <a:rPr lang="en-CA" dirty="0" smtClean="0">
                <a:hlinkClick r:id="rId2"/>
              </a:rPr>
              <a:t>Act to Protect Gas and Convenience Store Workers</a:t>
            </a:r>
            <a:r>
              <a:rPr lang="en-CA" dirty="0" smtClean="0"/>
              <a:t>” was enacted prompting changes to Part 27 of the Code as follows:</a:t>
            </a:r>
          </a:p>
          <a:p>
            <a:pPr lvl="1"/>
            <a:r>
              <a:rPr lang="en-CA" dirty="0" smtClean="0"/>
              <a:t>A violence prevention plan, with prescribed elements is required</a:t>
            </a:r>
          </a:p>
          <a:p>
            <a:pPr lvl="1"/>
            <a:r>
              <a:rPr lang="en-CA" dirty="0" smtClean="0"/>
              <a:t>Workers must be trained on the plan</a:t>
            </a:r>
          </a:p>
          <a:p>
            <a:pPr lvl="1"/>
            <a:r>
              <a:rPr lang="en-CA" dirty="0" smtClean="0"/>
              <a:t>Workers who work alone must use a personal emergency transmitter</a:t>
            </a:r>
          </a:p>
          <a:p>
            <a:pPr lvl="1"/>
            <a:r>
              <a:rPr lang="en-CA" dirty="0" smtClean="0"/>
              <a:t>Customers must pre-pay for fuel (alternatives my be approved by a statutory Director)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8361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HSC </a:t>
            </a:r>
            <a:r>
              <a:rPr lang="en-CA" dirty="0" smtClean="0"/>
              <a:t>and Representative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Joint Work Site Health and Safety Committee </a:t>
            </a:r>
            <a:endParaRPr lang="en-CA" b="1" dirty="0" smtClean="0"/>
          </a:p>
          <a:p>
            <a:r>
              <a:rPr lang="en-CA" dirty="0" smtClean="0"/>
              <a:t>Required for workplaces (projects) with 20 or more workers where the work will last for 90 days or more</a:t>
            </a:r>
          </a:p>
          <a:p>
            <a:r>
              <a:rPr lang="en-CA" dirty="0" smtClean="0"/>
              <a:t>Training required for </a:t>
            </a:r>
            <a:r>
              <a:rPr lang="en-CA" dirty="0" smtClean="0"/>
              <a:t>HSC </a:t>
            </a:r>
            <a:r>
              <a:rPr lang="en-CA" dirty="0" smtClean="0"/>
              <a:t>co-chairs (up to 2 days permitted)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Health and Safety </a:t>
            </a:r>
            <a:r>
              <a:rPr lang="en-CA" b="1" dirty="0" smtClean="0"/>
              <a:t>Representative</a:t>
            </a:r>
          </a:p>
          <a:p>
            <a:r>
              <a:rPr lang="en-CA" dirty="0"/>
              <a:t>Required for workplaces (projects) with </a:t>
            </a:r>
            <a:r>
              <a:rPr lang="en-CA" dirty="0" smtClean="0"/>
              <a:t>5-19 workers where </a:t>
            </a:r>
            <a:r>
              <a:rPr lang="en-CA" dirty="0"/>
              <a:t>the work will last for 90 days or more</a:t>
            </a:r>
          </a:p>
          <a:p>
            <a:r>
              <a:rPr lang="en-CA" dirty="0" smtClean="0"/>
              <a:t>Training </a:t>
            </a:r>
            <a:r>
              <a:rPr lang="en-CA" dirty="0"/>
              <a:t>required for </a:t>
            </a:r>
            <a:r>
              <a:rPr lang="en-CA" dirty="0" smtClean="0"/>
              <a:t>HS representative – </a:t>
            </a:r>
            <a:r>
              <a:rPr lang="en-CA" i="1" dirty="0" smtClean="0"/>
              <a:t>similar to HSC requirements </a:t>
            </a:r>
            <a:endParaRPr lang="en-CA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7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Examples:</a:t>
            </a:r>
            <a:br>
              <a:rPr lang="en-CA" dirty="0"/>
            </a:br>
            <a:r>
              <a:rPr lang="en-CA" dirty="0"/>
              <a:t>	 </a:t>
            </a:r>
            <a:r>
              <a:rPr lang="en-CA" dirty="0" smtClean="0"/>
              <a:t> </a:t>
            </a:r>
            <a:r>
              <a:rPr lang="en-CA" dirty="0"/>
              <a:t>Do I Need an HSC or HS representative?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11545"/>
              </p:ext>
            </p:extLst>
          </p:nvPr>
        </p:nvGraphicFramePr>
        <p:xfrm>
          <a:off x="1295400" y="2557463"/>
          <a:ext cx="9601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673">
                  <a:extLst>
                    <a:ext uri="{9D8B030D-6E8A-4147-A177-3AD203B41FA5}">
                      <a16:colId xmlns:a16="http://schemas.microsoft.com/office/drawing/2014/main" val="2233997890"/>
                    </a:ext>
                  </a:extLst>
                </a:gridCol>
                <a:gridCol w="4426527">
                  <a:extLst>
                    <a:ext uri="{9D8B030D-6E8A-4147-A177-3AD203B41FA5}">
                      <a16:colId xmlns:a16="http://schemas.microsoft.com/office/drawing/2014/main" val="17258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cap="small" baseline="0" dirty="0" smtClean="0"/>
                        <a:t>Example – Employer with: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cap="small" baseline="0" dirty="0" smtClean="0"/>
                        <a:t>HSC or HS representative?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22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50 workers at 1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7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60 workers evenly distributed across 3 work sites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3 Committees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45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60 workers evenly distributed across 10 work sites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10 HS representatives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728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5 000 workers at 10 locations, more than 20 workers at each location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10 committees, 1 at each work site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54887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5223164"/>
            <a:ext cx="9019309" cy="646331"/>
          </a:xfrm>
          <a:prstGeom prst="rect">
            <a:avLst/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Employers of any size are required to protect the health and safety of all parties at their work sites.</a:t>
            </a:r>
          </a:p>
          <a:p>
            <a:r>
              <a:rPr lang="en-CA" dirty="0" smtClean="0"/>
              <a:t>All workers, regardless of work site size, have health and safety rights and obligations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6104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Scenarios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a static site with 45 employees, operational for more than 90 days…is there a requirement for a </a:t>
            </a:r>
            <a:r>
              <a:rPr lang="en-CA" dirty="0" smtClean="0"/>
              <a:t>HSC </a:t>
            </a:r>
            <a:r>
              <a:rPr lang="en-CA" dirty="0" smtClean="0"/>
              <a:t>or HS Representative?</a:t>
            </a:r>
          </a:p>
          <a:p>
            <a:endParaRPr lang="en-CA" dirty="0"/>
          </a:p>
          <a:p>
            <a:r>
              <a:rPr lang="en-CA" dirty="0" smtClean="0"/>
              <a:t>For a company with 45 employees working across 3 sites – 20 workers at site A, 15 at site B, 10 at site C</a:t>
            </a:r>
            <a:r>
              <a:rPr lang="en-CA" dirty="0"/>
              <a:t>, </a:t>
            </a:r>
            <a:r>
              <a:rPr lang="en-CA" dirty="0" smtClean="0"/>
              <a:t>each site operational </a:t>
            </a:r>
            <a:r>
              <a:rPr lang="en-CA" dirty="0"/>
              <a:t>for more than 90 </a:t>
            </a:r>
            <a:r>
              <a:rPr lang="en-CA" dirty="0" smtClean="0"/>
              <a:t>days…is </a:t>
            </a:r>
            <a:r>
              <a:rPr lang="en-CA" dirty="0"/>
              <a:t>there a requirement for a </a:t>
            </a:r>
            <a:r>
              <a:rPr lang="en-CA" dirty="0" smtClean="0"/>
              <a:t>HSC </a:t>
            </a:r>
            <a:r>
              <a:rPr lang="en-CA" dirty="0"/>
              <a:t>or HS Representative?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55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HSC </a:t>
            </a:r>
            <a:r>
              <a:rPr lang="en-CA" dirty="0" smtClean="0"/>
              <a:t>and HS </a:t>
            </a:r>
            <a:r>
              <a:rPr lang="en-CA" dirty="0" smtClean="0"/>
              <a:t>representative </a:t>
            </a:r>
            <a:r>
              <a:rPr lang="en-CA" dirty="0" smtClean="0"/>
              <a:t>Duties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60741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Address worker health </a:t>
            </a:r>
            <a:r>
              <a:rPr lang="en-CA" dirty="0"/>
              <a:t>and safety concerns and complaints</a:t>
            </a:r>
          </a:p>
          <a:p>
            <a:r>
              <a:rPr lang="en-CA" dirty="0"/>
              <a:t>Participate in </a:t>
            </a:r>
            <a:r>
              <a:rPr lang="en-CA" dirty="0" smtClean="0"/>
              <a:t>work site hazard identification, regular </a:t>
            </a:r>
            <a:r>
              <a:rPr lang="en-CA" dirty="0" smtClean="0"/>
              <a:t>inspections, incident investigations</a:t>
            </a:r>
          </a:p>
          <a:p>
            <a:pPr lvl="1"/>
            <a:r>
              <a:rPr lang="en-CA" dirty="0" smtClean="0"/>
              <a:t>Work site inspections must occur at least once before each quarterly meeting</a:t>
            </a:r>
            <a:endParaRPr lang="en-CA" dirty="0"/>
          </a:p>
          <a:p>
            <a:r>
              <a:rPr lang="en-CA" dirty="0"/>
              <a:t>Develop and promote measures to protect </a:t>
            </a:r>
            <a:r>
              <a:rPr lang="en-CA" dirty="0" smtClean="0"/>
              <a:t>worker </a:t>
            </a:r>
            <a:r>
              <a:rPr lang="en-CA" dirty="0"/>
              <a:t>health and safety </a:t>
            </a:r>
            <a:r>
              <a:rPr lang="en-CA" dirty="0" smtClean="0"/>
              <a:t>and </a:t>
            </a:r>
            <a:r>
              <a:rPr lang="en-CA" dirty="0"/>
              <a:t>check effectiveness of the measures</a:t>
            </a:r>
          </a:p>
          <a:p>
            <a:r>
              <a:rPr lang="en-CA" dirty="0" smtClean="0"/>
              <a:t>Develop </a:t>
            </a:r>
            <a:r>
              <a:rPr lang="en-CA" dirty="0"/>
              <a:t>and promote programs for OHS education and information</a:t>
            </a:r>
          </a:p>
          <a:p>
            <a:r>
              <a:rPr lang="en-CA" dirty="0"/>
              <a:t>Make recommendations respecting OHS </a:t>
            </a:r>
          </a:p>
          <a:p>
            <a:r>
              <a:rPr lang="en-CA" dirty="0" smtClean="0"/>
              <a:t>Maintain </a:t>
            </a:r>
            <a:r>
              <a:rPr lang="en-CA" dirty="0"/>
              <a:t>records of activities and </a:t>
            </a:r>
            <a:r>
              <a:rPr lang="en-CA" dirty="0" smtClean="0"/>
              <a:t>meetings</a:t>
            </a:r>
          </a:p>
          <a:p>
            <a:r>
              <a:rPr lang="en-CA" dirty="0" smtClean="0"/>
              <a:t>Co‑operate </a:t>
            </a:r>
            <a:r>
              <a:rPr lang="en-CA" dirty="0"/>
              <a:t>with an OHS officer</a:t>
            </a:r>
          </a:p>
          <a:p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7137400" y="4686305"/>
            <a:ext cx="3505200" cy="1625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*HS </a:t>
            </a:r>
            <a:r>
              <a:rPr lang="en-CA" dirty="0" smtClean="0">
                <a:solidFill>
                  <a:schemeClr val="tx1"/>
                </a:solidFill>
              </a:rPr>
              <a:t>representatives </a:t>
            </a:r>
            <a:r>
              <a:rPr lang="en-CA" dirty="0" smtClean="0">
                <a:solidFill>
                  <a:schemeClr val="tx1"/>
                </a:solidFill>
              </a:rPr>
              <a:t>(</a:t>
            </a:r>
            <a:r>
              <a:rPr lang="en-CA" i="1" dirty="0" smtClean="0">
                <a:solidFill>
                  <a:schemeClr val="tx1"/>
                </a:solidFill>
              </a:rPr>
              <a:t>in cooperation with the employer</a:t>
            </a:r>
            <a:r>
              <a:rPr lang="en-CA" dirty="0" smtClean="0">
                <a:solidFill>
                  <a:schemeClr val="tx1"/>
                </a:solidFill>
              </a:rPr>
              <a:t>) perform the same duties (</a:t>
            </a:r>
            <a:r>
              <a:rPr lang="en-CA" i="1" dirty="0" smtClean="0">
                <a:solidFill>
                  <a:schemeClr val="tx1"/>
                </a:solidFill>
              </a:rPr>
              <a:t>with necessary modifications</a:t>
            </a:r>
            <a:r>
              <a:rPr lang="en-CA" dirty="0" smtClean="0">
                <a:solidFill>
                  <a:schemeClr val="tx1"/>
                </a:solidFill>
              </a:rPr>
              <a:t>)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HSC Membership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If required, the </a:t>
            </a:r>
            <a:r>
              <a:rPr lang="en-CA" dirty="0" smtClean="0"/>
              <a:t>HSC </a:t>
            </a:r>
            <a:r>
              <a:rPr lang="en-CA" dirty="0" smtClean="0"/>
              <a:t>must:</a:t>
            </a:r>
          </a:p>
          <a:p>
            <a:pPr lvl="1"/>
            <a:r>
              <a:rPr lang="en-CA" dirty="0" smtClean="0"/>
              <a:t>Consist of 4 persons min., at least ½ must represent workers </a:t>
            </a:r>
            <a:r>
              <a:rPr lang="en-CA" i="1" dirty="0" smtClean="0"/>
              <a:t>(not associated with management of the work site</a:t>
            </a:r>
            <a:r>
              <a:rPr lang="en-CA" dirty="0" smtClean="0"/>
              <a:t>)</a:t>
            </a:r>
          </a:p>
          <a:p>
            <a:pPr lvl="2"/>
            <a:r>
              <a:rPr lang="en-CA" dirty="0" smtClean="0"/>
              <a:t>Appointed with any union agreements in place, or</a:t>
            </a:r>
          </a:p>
          <a:p>
            <a:pPr lvl="2"/>
            <a:r>
              <a:rPr lang="en-CA" dirty="0" smtClean="0"/>
              <a:t>Selected by the workers they represent</a:t>
            </a:r>
          </a:p>
          <a:p>
            <a:pPr lvl="1"/>
            <a:r>
              <a:rPr lang="en-CA" dirty="0"/>
              <a:t>Have 2 </a:t>
            </a:r>
            <a:r>
              <a:rPr lang="en-CA" dirty="0" smtClean="0"/>
              <a:t>co-chairs, alternating as chair between meetings</a:t>
            </a:r>
          </a:p>
          <a:p>
            <a:pPr lvl="2"/>
            <a:r>
              <a:rPr lang="en-CA" dirty="0" smtClean="0"/>
              <a:t>1 chosen by employer members</a:t>
            </a:r>
          </a:p>
          <a:p>
            <a:pPr lvl="2"/>
            <a:r>
              <a:rPr lang="en-CA" dirty="0" smtClean="0"/>
              <a:t>1 chosen by worker members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7808380" y="3551261"/>
            <a:ext cx="3202709" cy="1625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*HSC </a:t>
            </a:r>
            <a:r>
              <a:rPr lang="en-CA" dirty="0" smtClean="0">
                <a:solidFill>
                  <a:schemeClr val="tx1"/>
                </a:solidFill>
              </a:rPr>
              <a:t>and HS </a:t>
            </a:r>
            <a:r>
              <a:rPr lang="en-CA" dirty="0" smtClean="0">
                <a:solidFill>
                  <a:schemeClr val="tx1"/>
                </a:solidFill>
              </a:rPr>
              <a:t>r</a:t>
            </a:r>
            <a:r>
              <a:rPr lang="en-CA" dirty="0" smtClean="0">
                <a:solidFill>
                  <a:schemeClr val="tx1"/>
                </a:solidFill>
              </a:rPr>
              <a:t>epresentative(s) </a:t>
            </a:r>
            <a:r>
              <a:rPr lang="en-CA" b="1" cap="small" dirty="0" smtClean="0">
                <a:solidFill>
                  <a:schemeClr val="tx1"/>
                </a:solidFill>
              </a:rPr>
              <a:t>names</a:t>
            </a:r>
            <a:r>
              <a:rPr lang="en-CA" dirty="0" smtClean="0">
                <a:solidFill>
                  <a:schemeClr val="tx1"/>
                </a:solidFill>
              </a:rPr>
              <a:t> must be </a:t>
            </a:r>
            <a:r>
              <a:rPr lang="en-CA" b="1" dirty="0" smtClean="0">
                <a:solidFill>
                  <a:schemeClr val="tx1"/>
                </a:solidFill>
              </a:rPr>
              <a:t>posted</a:t>
            </a:r>
            <a:r>
              <a:rPr lang="en-CA" dirty="0" smtClean="0">
                <a:solidFill>
                  <a:schemeClr val="tx1"/>
                </a:solidFill>
              </a:rPr>
              <a:t> conspicuously at every work site represented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HSC </a:t>
            </a:r>
            <a:r>
              <a:rPr lang="en-CA" dirty="0" smtClean="0"/>
              <a:t>Membership </a:t>
            </a:r>
            <a:r>
              <a:rPr lang="en-CA" dirty="0" smtClean="0"/>
              <a:t>Cont’d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8341"/>
          </a:xfrm>
        </p:spPr>
        <p:txBody>
          <a:bodyPr>
            <a:normAutofit/>
          </a:bodyPr>
          <a:lstStyle/>
          <a:p>
            <a:r>
              <a:rPr lang="en-CA" dirty="0" smtClean="0"/>
              <a:t>Term of Office</a:t>
            </a:r>
          </a:p>
          <a:p>
            <a:pPr lvl="1"/>
            <a:r>
              <a:rPr lang="en-CA" dirty="0" smtClean="0"/>
              <a:t>Office must held for 1 year </a:t>
            </a:r>
            <a:r>
              <a:rPr lang="en-CA" dirty="0" smtClean="0"/>
              <a:t>minimum </a:t>
            </a:r>
            <a:r>
              <a:rPr lang="en-CA" dirty="0" smtClean="0"/>
              <a:t>and until successors are selected/appointed or as per union agreement</a:t>
            </a:r>
          </a:p>
          <a:p>
            <a:r>
              <a:rPr lang="en-CA" dirty="0" smtClean="0"/>
              <a:t>Inspection of Work Site with Officer</a:t>
            </a:r>
          </a:p>
          <a:p>
            <a:pPr lvl="1"/>
            <a:r>
              <a:rPr lang="en-CA" dirty="0" smtClean="0"/>
              <a:t>OHS Officers may require </a:t>
            </a:r>
            <a:r>
              <a:rPr lang="en-CA" dirty="0" smtClean="0"/>
              <a:t>HSC </a:t>
            </a:r>
            <a:r>
              <a:rPr lang="en-CA" dirty="0" smtClean="0"/>
              <a:t>Co-chairs or designates (or </a:t>
            </a:r>
            <a:r>
              <a:rPr lang="en-CA" dirty="0" smtClean="0"/>
              <a:t>HS representative, </a:t>
            </a:r>
            <a:r>
              <a:rPr lang="en-CA" dirty="0" smtClean="0"/>
              <a:t>as applicable) to be present during site </a:t>
            </a:r>
            <a:r>
              <a:rPr lang="en-CA" dirty="0" smtClean="0"/>
              <a:t>inspections</a:t>
            </a:r>
          </a:p>
          <a:p>
            <a:pPr lvl="2"/>
            <a:r>
              <a:rPr lang="en-CA" dirty="0" smtClean="0"/>
              <a:t>Employers must provide that person with time away to attend the inspection </a:t>
            </a:r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14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HSC Meetings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 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6777"/>
          </a:xfrm>
        </p:spPr>
        <p:txBody>
          <a:bodyPr>
            <a:normAutofit/>
          </a:bodyPr>
          <a:lstStyle/>
          <a:p>
            <a:r>
              <a:rPr lang="en-CA" dirty="0" smtClean="0"/>
              <a:t>Meetings must:</a:t>
            </a:r>
          </a:p>
          <a:p>
            <a:pPr lvl="1"/>
            <a:r>
              <a:rPr lang="en-CA" dirty="0" smtClean="0"/>
              <a:t>Meet within 10 days from committee establishment, and </a:t>
            </a:r>
          </a:p>
          <a:p>
            <a:pPr lvl="1"/>
            <a:r>
              <a:rPr lang="en-CA" dirty="0" smtClean="0"/>
              <a:t>Be held at least quarterly</a:t>
            </a:r>
          </a:p>
          <a:p>
            <a:pPr lvl="1"/>
            <a:r>
              <a:rPr lang="en-CA" dirty="0" smtClean="0"/>
              <a:t>Be held during normal work hours</a:t>
            </a:r>
          </a:p>
          <a:p>
            <a:pPr lvl="1"/>
            <a:r>
              <a:rPr lang="en-CA" dirty="0" smtClean="0"/>
              <a:t>Meet Quorum (i.e. ½ of members must be present and ½ must represent workers) </a:t>
            </a:r>
          </a:p>
          <a:p>
            <a:pPr marL="285750" lvl="1"/>
            <a:r>
              <a:rPr lang="en-CA" sz="2400" dirty="0"/>
              <a:t>Meeting minutes must be </a:t>
            </a:r>
            <a:r>
              <a:rPr lang="en-CA" sz="2400" dirty="0" smtClean="0"/>
              <a:t>kept and provided to the employer within 7 days of the meeting and posted (or provided electronically) at the work site within 7 days</a:t>
            </a:r>
            <a:endParaRPr lang="en-CA" sz="2400" dirty="0"/>
          </a:p>
          <a:p>
            <a:pPr lvl="1"/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8409709" y="2714719"/>
            <a:ext cx="2870199" cy="1625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*Employer and </a:t>
            </a:r>
            <a:r>
              <a:rPr lang="en-CA" dirty="0" smtClean="0">
                <a:solidFill>
                  <a:schemeClr val="tx1"/>
                </a:solidFill>
              </a:rPr>
              <a:t>HS representative(s) </a:t>
            </a:r>
            <a:r>
              <a:rPr lang="en-CA" dirty="0" smtClean="0">
                <a:solidFill>
                  <a:schemeClr val="tx1"/>
                </a:solidFill>
              </a:rPr>
              <a:t>must meet regularly to discuss health and safety matters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HSC </a:t>
            </a:r>
            <a:r>
              <a:rPr lang="en-CA" dirty="0" smtClean="0"/>
              <a:t>and </a:t>
            </a:r>
            <a:r>
              <a:rPr lang="en-CA" dirty="0" smtClean="0"/>
              <a:t>HS representative Training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HSC </a:t>
            </a:r>
            <a:r>
              <a:rPr lang="en-CA" dirty="0" smtClean="0"/>
              <a:t>co-chairs and </a:t>
            </a:r>
            <a:r>
              <a:rPr lang="en-CA" dirty="0" smtClean="0"/>
              <a:t>HS representatives </a:t>
            </a:r>
            <a:r>
              <a:rPr lang="en-CA" dirty="0" smtClean="0"/>
              <a:t>must be given training about duties and functions of a </a:t>
            </a:r>
            <a:r>
              <a:rPr lang="en-CA" dirty="0" smtClean="0"/>
              <a:t>HSC </a:t>
            </a:r>
            <a:r>
              <a:rPr lang="en-CA" dirty="0" smtClean="0"/>
              <a:t>or </a:t>
            </a:r>
            <a:r>
              <a:rPr lang="en-CA" dirty="0" smtClean="0"/>
              <a:t>HS representative</a:t>
            </a:r>
            <a:endParaRPr lang="en-CA" dirty="0" smtClean="0"/>
          </a:p>
          <a:p>
            <a:r>
              <a:rPr lang="en-CA" dirty="0" smtClean="0"/>
              <a:t>Time away for training (programs, seminars or instruction) must be provided:</a:t>
            </a:r>
          </a:p>
          <a:p>
            <a:pPr lvl="1"/>
            <a:r>
              <a:rPr lang="en-CA" dirty="0" smtClean="0"/>
              <a:t>Upon receiving reasonable notice</a:t>
            </a:r>
          </a:p>
          <a:p>
            <a:pPr lvl="1"/>
            <a:r>
              <a:rPr lang="en-CA" dirty="0" smtClean="0"/>
              <a:t>For 16 hours or the Duration of 2 worker shifts </a:t>
            </a:r>
            <a:br>
              <a:rPr lang="en-CA" dirty="0" smtClean="0"/>
            </a:br>
            <a:r>
              <a:rPr lang="en-CA" i="1" dirty="0" smtClean="0"/>
              <a:t>(whichever is greater)</a:t>
            </a:r>
            <a:endParaRPr lang="en-CA" i="1" dirty="0"/>
          </a:p>
        </p:txBody>
      </p:sp>
      <p:sp>
        <p:nvSpPr>
          <p:cNvPr id="4" name="Oval 3"/>
          <p:cNvSpPr/>
          <p:nvPr/>
        </p:nvSpPr>
        <p:spPr>
          <a:xfrm>
            <a:off x="7176655" y="4165600"/>
            <a:ext cx="3719942" cy="18749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*HSC </a:t>
            </a:r>
            <a:r>
              <a:rPr lang="en-CA" dirty="0" smtClean="0">
                <a:solidFill>
                  <a:schemeClr val="tx1"/>
                </a:solidFill>
              </a:rPr>
              <a:t>member and </a:t>
            </a:r>
            <a:r>
              <a:rPr lang="en-CA" dirty="0" smtClean="0">
                <a:solidFill>
                  <a:schemeClr val="tx1"/>
                </a:solidFill>
              </a:rPr>
              <a:t>HS representatives </a:t>
            </a:r>
            <a:r>
              <a:rPr lang="en-CA" dirty="0" smtClean="0">
                <a:solidFill>
                  <a:schemeClr val="tx1"/>
                </a:solidFill>
              </a:rPr>
              <a:t>are entitled to pay for times away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carry out their duties,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to attend training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709" y="5167745"/>
            <a:ext cx="6276109" cy="923330"/>
          </a:xfrm>
          <a:prstGeom prst="rect">
            <a:avLst/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Only organizations, designated by the Minister, may provide HSC co-chairs, members or HS representative(s) required training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The Minister will establish curriculum criteria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0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Concepts in Canadian OHS Law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Internal Responsibility</a:t>
            </a:r>
          </a:p>
          <a:p>
            <a:r>
              <a:rPr lang="en-CA" dirty="0"/>
              <a:t>Everyone in the workplace is responsible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for OHS</a:t>
            </a:r>
          </a:p>
          <a:p>
            <a:pPr lvl="1"/>
            <a:r>
              <a:rPr lang="en-CA" dirty="0" smtClean="0"/>
              <a:t>Employers </a:t>
            </a:r>
            <a:r>
              <a:rPr lang="en-CA" dirty="0"/>
              <a:t>have the greatest degree of control and authority, therefore </a:t>
            </a:r>
            <a:r>
              <a:rPr lang="en-CA" dirty="0" smtClean="0"/>
              <a:t>the </a:t>
            </a:r>
            <a:r>
              <a:rPr lang="en-CA" dirty="0"/>
              <a:t>most responsibility</a:t>
            </a:r>
          </a:p>
          <a:p>
            <a:pPr lvl="1"/>
            <a:r>
              <a:rPr lang="en-CA" dirty="0"/>
              <a:t>Workers and all other parties also have responsibility</a:t>
            </a:r>
          </a:p>
          <a:p>
            <a:r>
              <a:rPr lang="en-CA" dirty="0"/>
              <a:t>Internal monitoring by </a:t>
            </a:r>
            <a:r>
              <a:rPr lang="en-CA" dirty="0" smtClean="0"/>
              <a:t>HSCs </a:t>
            </a:r>
            <a:r>
              <a:rPr lang="en-CA" dirty="0"/>
              <a:t>or health and safety representatives</a:t>
            </a:r>
          </a:p>
          <a:p>
            <a:r>
              <a:rPr lang="en-CA" dirty="0"/>
              <a:t>External monitoring and enforcement by </a:t>
            </a:r>
            <a:r>
              <a:rPr lang="en-CA" dirty="0" smtClean="0"/>
              <a:t>government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3 Fundamental </a:t>
            </a:r>
            <a:r>
              <a:rPr lang="en-CA" b="1" dirty="0" smtClean="0"/>
              <a:t>Rights </a:t>
            </a:r>
            <a:r>
              <a:rPr lang="en-CA" b="1" dirty="0"/>
              <a:t>of </a:t>
            </a:r>
            <a:r>
              <a:rPr lang="en-CA" b="1" dirty="0" smtClean="0"/>
              <a:t>Workers</a:t>
            </a:r>
          </a:p>
          <a:p>
            <a:r>
              <a:rPr lang="en-CA" dirty="0"/>
              <a:t>Right to know</a:t>
            </a:r>
          </a:p>
          <a:p>
            <a:r>
              <a:rPr lang="en-CA" dirty="0"/>
              <a:t>Right to participate</a:t>
            </a:r>
          </a:p>
          <a:p>
            <a:r>
              <a:rPr lang="en-CA" dirty="0"/>
              <a:t>Right to refuse dangerous work</a:t>
            </a:r>
          </a:p>
          <a:p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39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HSC Terms of Reference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HSC terms of reference must include:</a:t>
            </a:r>
          </a:p>
          <a:p>
            <a:pPr lvl="1"/>
            <a:r>
              <a:rPr lang="en-CA" dirty="0" smtClean="0"/>
              <a:t>Representation of health and safety concerns by the membership</a:t>
            </a:r>
          </a:p>
          <a:p>
            <a:pPr lvl="1"/>
            <a:r>
              <a:rPr lang="en-CA" dirty="0" smtClean="0"/>
              <a:t>Process for replacing a member during their term</a:t>
            </a:r>
          </a:p>
          <a:p>
            <a:pPr lvl="1"/>
            <a:r>
              <a:rPr lang="en-CA" dirty="0" smtClean="0"/>
              <a:t>Dispute resolution process when a committee fails to reach a consensus on making a recommendation to the employer/prime contractor/owner</a:t>
            </a:r>
          </a:p>
          <a:p>
            <a:pPr lvl="1"/>
            <a:r>
              <a:rPr lang="en-CA" dirty="0" smtClean="0"/>
              <a:t>Process for coordinating with other HSC established by the employer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708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Working with other Work Site Parties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Employers, contractors and prime contractors must</a:t>
            </a:r>
          </a:p>
          <a:p>
            <a:pPr lvl="1"/>
            <a:r>
              <a:rPr lang="en-CA" dirty="0" smtClean="0"/>
              <a:t>Consult and cooperate with established HSC and HS representative to develop policies, procedures and codes of practice</a:t>
            </a:r>
          </a:p>
          <a:p>
            <a:pPr lvl="1"/>
            <a:r>
              <a:rPr lang="en-CA" dirty="0" smtClean="0"/>
              <a:t>Provide HSC members and HS representative with reasonable opportunity to inform worker on OHS matters</a:t>
            </a:r>
          </a:p>
          <a:p>
            <a:pPr lvl="1"/>
            <a:r>
              <a:rPr lang="en-CA" dirty="0" smtClean="0"/>
              <a:t>Ensure HSC and </a:t>
            </a:r>
            <a:r>
              <a:rPr lang="en-CA" dirty="0"/>
              <a:t>HS representative </a:t>
            </a:r>
            <a:r>
              <a:rPr lang="en-CA" dirty="0" smtClean="0"/>
              <a:t>can examine records, policies, plans, procedures, codes of practice, reports and/or manufacturer specifications, as needed</a:t>
            </a:r>
          </a:p>
          <a:p>
            <a:pPr lvl="1"/>
            <a:r>
              <a:rPr lang="en-CA" dirty="0" smtClean="0"/>
              <a:t>Distribute to </a:t>
            </a:r>
            <a:r>
              <a:rPr lang="en-CA" dirty="0"/>
              <a:t>HSC and HS representative </a:t>
            </a:r>
            <a:r>
              <a:rPr lang="en-CA" dirty="0" smtClean="0"/>
              <a:t>any information or documents addressed to them as soon as reasonably practicable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6010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HSC, HS representative </a:t>
            </a:r>
            <a:r>
              <a:rPr lang="en-CA" dirty="0" smtClean="0"/>
              <a:t>and the Employer </a:t>
            </a:r>
            <a:br>
              <a:rPr lang="en-CA" dirty="0" smtClean="0"/>
            </a:br>
            <a:r>
              <a:rPr lang="en-CA" dirty="0" smtClean="0"/>
              <a:t>or Prime </a:t>
            </a:r>
            <a:r>
              <a:rPr lang="en-CA" dirty="0" smtClean="0"/>
              <a:t>Contractor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When </a:t>
            </a:r>
            <a:r>
              <a:rPr lang="en-CA" dirty="0" smtClean="0"/>
              <a:t>the </a:t>
            </a:r>
            <a:r>
              <a:rPr lang="en-CA" dirty="0" smtClean="0"/>
              <a:t>HSC </a:t>
            </a:r>
            <a:r>
              <a:rPr lang="en-CA" dirty="0"/>
              <a:t>or </a:t>
            </a:r>
            <a:r>
              <a:rPr lang="en-CA" dirty="0" smtClean="0"/>
              <a:t>HS representative </a:t>
            </a:r>
            <a:r>
              <a:rPr lang="en-CA" dirty="0" smtClean="0"/>
              <a:t>makes a recommendation </a:t>
            </a:r>
            <a:r>
              <a:rPr lang="en-CA" dirty="0"/>
              <a:t>to remedy an OHS matter, the </a:t>
            </a:r>
            <a:r>
              <a:rPr lang="en-CA" dirty="0" smtClean="0"/>
              <a:t>employer/prime contractor:</a:t>
            </a:r>
            <a:endParaRPr lang="en-CA" dirty="0"/>
          </a:p>
          <a:p>
            <a:pPr lvl="1"/>
            <a:r>
              <a:rPr lang="en-CA" dirty="0" smtClean="0"/>
              <a:t>Must resolve </a:t>
            </a:r>
            <a:r>
              <a:rPr lang="en-CA" dirty="0"/>
              <a:t>the matter within 30 days, or </a:t>
            </a:r>
          </a:p>
          <a:p>
            <a:pPr lvl="1"/>
            <a:r>
              <a:rPr lang="en-CA" dirty="0" smtClean="0"/>
              <a:t>Respond </a:t>
            </a:r>
            <a:r>
              <a:rPr lang="en-CA" dirty="0"/>
              <a:t>in writing how and when the concern will be addressed, or</a:t>
            </a:r>
          </a:p>
          <a:p>
            <a:pPr lvl="1"/>
            <a:r>
              <a:rPr lang="en-CA" dirty="0" smtClean="0"/>
              <a:t>Provide reasons for not addressing the matter if the employer/prime contractor disagrees with the recommendation</a:t>
            </a:r>
          </a:p>
          <a:p>
            <a:r>
              <a:rPr lang="en-CA" dirty="0" smtClean="0"/>
              <a:t>If the matter cannot be resolved, any of the parties can refer it to an OHS officer for resolution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36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073" y="982132"/>
            <a:ext cx="9919853" cy="130386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HSC or HS representative Alternative Measures:</a:t>
            </a:r>
            <a:br>
              <a:rPr lang="en-CA" dirty="0" smtClean="0"/>
            </a:br>
            <a:r>
              <a:rPr lang="en-CA" dirty="0" smtClean="0"/>
              <a:t>Approval and Decision Process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000" b="1" dirty="0" smtClean="0"/>
              <a:t>APPROVAL PROCESS: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000" dirty="0" smtClean="0"/>
              <a:t>The employer must provide: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49720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Name and contact information</a:t>
            </a:r>
          </a:p>
          <a:p>
            <a:r>
              <a:rPr lang="en-CA" dirty="0" smtClean="0"/>
              <a:t>Number of workers at work sites</a:t>
            </a:r>
          </a:p>
          <a:p>
            <a:r>
              <a:rPr lang="en-CA" dirty="0" smtClean="0"/>
              <a:t>Type and nature of work</a:t>
            </a:r>
          </a:p>
          <a:p>
            <a:r>
              <a:rPr lang="en-CA" dirty="0" smtClean="0"/>
              <a:t>Number and nature of injuries/incidents reported and investigated during the past year</a:t>
            </a:r>
          </a:p>
          <a:p>
            <a:r>
              <a:rPr lang="en-CA" dirty="0" smtClean="0"/>
              <a:t>Proposed procedure for workers to communicate issues</a:t>
            </a:r>
          </a:p>
          <a:p>
            <a:r>
              <a:rPr lang="en-CA" dirty="0" smtClean="0"/>
              <a:t>Proposed alternative to HSC or HS representative</a:t>
            </a:r>
          </a:p>
          <a:p>
            <a:r>
              <a:rPr lang="en-CA" dirty="0" smtClean="0"/>
              <a:t>Proposed work site inspection schedule</a:t>
            </a:r>
          </a:p>
          <a:p>
            <a:r>
              <a:rPr lang="en-CA" dirty="0" smtClean="0"/>
              <a:t>Documentation showing worker support</a:t>
            </a:r>
          </a:p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000" b="1" dirty="0" smtClean="0"/>
              <a:t>DECISION PROCESS: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000" dirty="0" smtClean="0"/>
              <a:t>Criteria </a:t>
            </a:r>
            <a:r>
              <a:rPr lang="en-CA" sz="2000" dirty="0"/>
              <a:t>for determination:</a:t>
            </a:r>
            <a:endParaRPr lang="en-CA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1500" dirty="0" smtClean="0"/>
              <a:t>Information provided by the employer</a:t>
            </a:r>
          </a:p>
          <a:p>
            <a:r>
              <a:rPr lang="en-CA" sz="1500" dirty="0" smtClean="0"/>
              <a:t>Effect the approval could have on the health and safety of a worker or other person</a:t>
            </a:r>
          </a:p>
          <a:p>
            <a:r>
              <a:rPr lang="en-CA" sz="1500" dirty="0" smtClean="0"/>
              <a:t>Relevant history of compliance or non-compliance with OHS legislation</a:t>
            </a:r>
          </a:p>
          <a:p>
            <a:r>
              <a:rPr lang="en-CA" sz="1500" dirty="0" smtClean="0"/>
              <a:t>Other criteria considered appropriate</a:t>
            </a: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5909481" y="5247061"/>
            <a:ext cx="4872250" cy="830997"/>
          </a:xfrm>
          <a:prstGeom prst="rect">
            <a:avLst/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 smtClean="0"/>
              <a:t>If an approval is issued, any changes to the information must be disclosed, in writing, to the Director.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 smtClean="0"/>
              <a:t>* Approvals are typically written for 5 years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024896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and Safety Program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42268"/>
          </a:xfrm>
        </p:spPr>
        <p:txBody>
          <a:bodyPr>
            <a:normAutofit/>
          </a:bodyPr>
          <a:lstStyle/>
          <a:p>
            <a:r>
              <a:rPr lang="en-CA" sz="2200" dirty="0" smtClean="0"/>
              <a:t>Employers with 20 or more workers must establish and implement a health and safety program, in consultation with their </a:t>
            </a:r>
            <a:r>
              <a:rPr lang="en-CA" sz="2200" dirty="0" smtClean="0"/>
              <a:t>HSC</a:t>
            </a:r>
            <a:endParaRPr lang="en-CA" sz="2200" dirty="0" smtClean="0"/>
          </a:p>
          <a:p>
            <a:r>
              <a:rPr lang="en-CA" sz="2200" dirty="0" smtClean="0"/>
              <a:t>Required program elements: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pPr>
              <a:spcBef>
                <a:spcPts val="1200"/>
              </a:spcBef>
            </a:pPr>
            <a:r>
              <a:rPr lang="en-CA" sz="2200" dirty="0" smtClean="0"/>
              <a:t>Smaller workplaces must involve workers in hazard assessment completion and identification of controls</a:t>
            </a:r>
            <a:endParaRPr lang="en-CA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67206"/>
              </p:ext>
            </p:extLst>
          </p:nvPr>
        </p:nvGraphicFramePr>
        <p:xfrm>
          <a:off x="1714500" y="3711787"/>
          <a:ext cx="9169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400">
                  <a:extLst>
                    <a:ext uri="{9D8B030D-6E8A-4147-A177-3AD203B41FA5}">
                      <a16:colId xmlns:a16="http://schemas.microsoft.com/office/drawing/2014/main" val="14778328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368543511"/>
                    </a:ext>
                  </a:extLst>
                </a:gridCol>
              </a:tblGrid>
              <a:tr h="334603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OHS policy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Process for OHS issues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9911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en-CA" b="1" dirty="0" smtClean="0"/>
                        <a:t>Hazard assessment</a:t>
                      </a:r>
                      <a:endParaRPr lang="en-C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Orientation and training</a:t>
                      </a:r>
                      <a:endParaRPr lang="en-C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4054015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en-CA" b="1" dirty="0" smtClean="0"/>
                        <a:t>Emergency response</a:t>
                      </a:r>
                      <a:endParaRPr lang="en-C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Incident</a:t>
                      </a:r>
                      <a:r>
                        <a:rPr lang="en-CA" b="1" baseline="0" dirty="0" smtClean="0"/>
                        <a:t> investigation</a:t>
                      </a:r>
                      <a:endParaRPr lang="en-C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1935189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en-CA" b="1" dirty="0" smtClean="0"/>
                        <a:t>Responsibility statements </a:t>
                      </a:r>
                      <a:r>
                        <a:rPr lang="en-CA" sz="1600" b="1" dirty="0" smtClean="0"/>
                        <a:t>(work site parties)</a:t>
                      </a:r>
                      <a:endParaRPr lang="en-CA" sz="16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Worker participation</a:t>
                      </a:r>
                      <a:endParaRPr lang="en-C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3573257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en-CA" b="1" dirty="0" smtClean="0"/>
                        <a:t>Inspections</a:t>
                      </a:r>
                      <a:endParaRPr lang="en-C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Review/revision</a:t>
                      </a:r>
                      <a:r>
                        <a:rPr lang="en-CA" b="1" baseline="0" dirty="0" smtClean="0"/>
                        <a:t> every 3 years</a:t>
                      </a:r>
                      <a:endParaRPr lang="en-C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2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Incident Reporting to OHS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968344" cy="3680096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Employers/prime contractors must report serious injuries and incidents including: </a:t>
            </a:r>
          </a:p>
          <a:p>
            <a:pPr lvl="1"/>
            <a:r>
              <a:rPr lang="en-CA" dirty="0" smtClean="0"/>
              <a:t>Worker fatalities</a:t>
            </a:r>
            <a:endParaRPr lang="en-CA" dirty="0"/>
          </a:p>
          <a:p>
            <a:pPr lvl="1"/>
            <a:r>
              <a:rPr lang="en-CA" dirty="0" smtClean="0"/>
              <a:t>Worker hospitalizations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 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CA" dirty="0"/>
              <a:t>Explosion, fire, or flood that has potential to cause serious injury</a:t>
            </a:r>
          </a:p>
          <a:p>
            <a:pPr lvl="1"/>
            <a:r>
              <a:rPr lang="en-CA" dirty="0"/>
              <a:t>Collapse of crane, derrick or hoist</a:t>
            </a:r>
          </a:p>
          <a:p>
            <a:pPr lvl="1"/>
            <a:r>
              <a:rPr lang="en-CA" dirty="0"/>
              <a:t>Collapse or failure of building or structure</a:t>
            </a:r>
          </a:p>
          <a:p>
            <a:pPr lvl="1"/>
            <a:r>
              <a:rPr lang="en-CA" dirty="0"/>
              <a:t>Significant mining incidents (</a:t>
            </a:r>
            <a:r>
              <a:rPr lang="en-CA" i="1" dirty="0"/>
              <a:t>ground fall, ventilation failure, out of control vehicle, fire, serious electrical failure hoist or shaft failure, dam failure, other emergency</a:t>
            </a:r>
            <a:r>
              <a:rPr lang="en-CA" dirty="0" smtClean="0"/>
              <a:t>)</a:t>
            </a:r>
          </a:p>
          <a:p>
            <a:r>
              <a:rPr lang="en-CA" dirty="0" smtClean="0"/>
              <a:t>Incidents with </a:t>
            </a:r>
            <a:r>
              <a:rPr lang="en-CA" u="sng" dirty="0" smtClean="0"/>
              <a:t>potential</a:t>
            </a:r>
            <a:r>
              <a:rPr lang="en-CA" dirty="0" smtClean="0"/>
              <a:t> to cause serious </a:t>
            </a:r>
            <a:r>
              <a:rPr lang="en-CA" dirty="0" smtClean="0"/>
              <a:t>injury (PSI) must </a:t>
            </a:r>
            <a:r>
              <a:rPr lang="en-CA" dirty="0" smtClean="0"/>
              <a:t>be reported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new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Potential physical/psychological injuries are included and incidents that caused an injury that did not result in admission to hospital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INJURIES THAT ARE BEYOND 1</a:t>
            </a:r>
            <a:r>
              <a:rPr lang="en-CA" baseline="30000" dirty="0" smtClean="0">
                <a:solidFill>
                  <a:schemeClr val="tx1"/>
                </a:solidFill>
              </a:rPr>
              <a:t>ST</a:t>
            </a:r>
            <a:r>
              <a:rPr lang="en-CA" dirty="0" smtClean="0">
                <a:solidFill>
                  <a:schemeClr val="tx1"/>
                </a:solidFill>
              </a:rPr>
              <a:t> AID THAT OCCUR AT A WORK SITE SHOULD BE REPORTED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2179" y="3152633"/>
            <a:ext cx="2552131" cy="9826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u="sng" dirty="0" smtClean="0">
                <a:solidFill>
                  <a:schemeClr val="tx1"/>
                </a:solidFill>
              </a:rPr>
              <a:t>Potential</a:t>
            </a:r>
            <a:r>
              <a:rPr lang="en-CA" sz="1600" dirty="0" smtClean="0">
                <a:solidFill>
                  <a:schemeClr val="tx1"/>
                </a:solidFill>
              </a:rPr>
              <a:t> is based on a hazard assessment and work practices used at the work site</a:t>
            </a:r>
            <a:endParaRPr lang="en-CA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35021" y="4135272"/>
            <a:ext cx="4244454" cy="98263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Medical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Examination used to determine extent of injury or presence of occupational disease</a:t>
            </a:r>
          </a:p>
          <a:p>
            <a:pPr lvl="1"/>
            <a:r>
              <a:rPr lang="en-CA" dirty="0"/>
              <a:t>Requires worker consent and is considered time AT work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</a:p>
          <a:p>
            <a:r>
              <a:rPr lang="en-CA" dirty="0" smtClean="0"/>
              <a:t>Health care professionals must report notifiable occupational diseases to the Director of Medical Services</a:t>
            </a:r>
          </a:p>
          <a:p>
            <a:pPr lvl="1"/>
            <a:r>
              <a:rPr lang="en-CA" dirty="0"/>
              <a:t>Report of medical exam must be included as well as any other related information on request</a:t>
            </a:r>
          </a:p>
          <a:p>
            <a:r>
              <a:rPr lang="en-CA" dirty="0" smtClean="0"/>
              <a:t>Director of Medical Services may access information to prevent occupational injury and disease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</a:p>
        </p:txBody>
      </p:sp>
    </p:spTree>
    <p:extLst>
      <p:ext uri="{BB962C8B-B14F-4D97-AF65-F5344CB8AC3E}">
        <p14:creationId xmlns:p14="http://schemas.microsoft.com/office/powerpoint/2010/main" val="3900946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Enforcement and Compliance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2269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1" y="334774"/>
            <a:ext cx="9601196" cy="1303867"/>
          </a:xfrm>
        </p:spPr>
        <p:txBody>
          <a:bodyPr/>
          <a:lstStyle/>
          <a:p>
            <a:r>
              <a:rPr lang="en-CA" dirty="0" smtClean="0"/>
              <a:t>Enforcement Tools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60473"/>
              </p:ext>
            </p:extLst>
          </p:nvPr>
        </p:nvGraphicFramePr>
        <p:xfrm>
          <a:off x="1295401" y="1269545"/>
          <a:ext cx="960119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989">
                  <a:extLst>
                    <a:ext uri="{9D8B030D-6E8A-4147-A177-3AD203B41FA5}">
                      <a16:colId xmlns:a16="http://schemas.microsoft.com/office/drawing/2014/main" val="1140214421"/>
                    </a:ext>
                  </a:extLst>
                </a:gridCol>
                <a:gridCol w="6327207">
                  <a:extLst>
                    <a:ext uri="{9D8B030D-6E8A-4147-A177-3AD203B41FA5}">
                      <a16:colId xmlns:a16="http://schemas.microsoft.com/office/drawing/2014/main" val="198943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Compliance 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Description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200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Order to remedy </a:t>
                      </a:r>
                      <a:br>
                        <a:rPr lang="en-CA" b="1" dirty="0" smtClean="0"/>
                      </a:br>
                      <a:r>
                        <a:rPr lang="en-CA" b="1" dirty="0" smtClean="0"/>
                        <a:t>unhealthy/unsafe</a:t>
                      </a:r>
                      <a:r>
                        <a:rPr lang="en-CA" b="1" baseline="0" dirty="0" smtClean="0"/>
                        <a:t> condition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Must identify contravened provision of legislation </a:t>
                      </a:r>
                      <a:r>
                        <a:rPr lang="en-C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State reasons for</a:t>
                      </a:r>
                      <a:r>
                        <a:rPr lang="en-CA" baseline="0" dirty="0" smtClean="0"/>
                        <a:t> order</a:t>
                      </a:r>
                      <a:r>
                        <a:rPr lang="en-C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Require corrective measures within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specific time period (OHS officer may extend time period for compliance)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Order remains until compliance is achieved or is withdrawn (by officer) or revoked on review or appeal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4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Stop Work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OHS officer determines there is a danger to</a:t>
                      </a:r>
                      <a:r>
                        <a:rPr lang="en-CA" baseline="0" dirty="0" smtClean="0"/>
                        <a:t> health and safety</a:t>
                      </a:r>
                      <a:br>
                        <a:rPr lang="en-CA" baseline="0" dirty="0" smtClean="0"/>
                      </a:br>
                      <a:r>
                        <a:rPr lang="en-CA" sz="1600" baseline="0" dirty="0" smtClean="0"/>
                        <a:t>* can stop work, any part of the work, clear work site and require   	measures to remove source of danger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/>
                        <a:t>May be issued on multiple work sites of an employer </a:t>
                      </a:r>
                      <a:r>
                        <a:rPr lang="en-CA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  <a:endParaRPr lang="en-CA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7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Stop Use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OHS officer determines equipment is not safe or a harmful substance is not safe</a:t>
                      </a:r>
                      <a:r>
                        <a:rPr lang="en-CA" baseline="0" dirty="0" smtClean="0"/>
                        <a:t> to use</a:t>
                      </a:r>
                      <a:br>
                        <a:rPr lang="en-CA" baseline="0" dirty="0" smtClean="0"/>
                      </a:br>
                      <a:r>
                        <a:rPr lang="en-CA" sz="1600" baseline="0" dirty="0" smtClean="0"/>
                        <a:t>* equipment (subject to order) may not be sold/rented/leased/transferred</a:t>
                      </a:r>
                      <a:br>
                        <a:rPr lang="en-CA" sz="1600" baseline="0" dirty="0" smtClean="0"/>
                      </a:br>
                      <a:r>
                        <a:rPr lang="en-CA" sz="1600" baseline="0" dirty="0" smtClean="0"/>
                        <a:t>* officer may order supplier to stop supplying unsafe substance/material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Affected workers may be reassigned to other work areas</a:t>
                      </a:r>
                      <a:r>
                        <a:rPr lang="en-CA" baseline="0" dirty="0" smtClean="0"/>
                        <a:t> but receive same wages and benefits </a:t>
                      </a:r>
                      <a:r>
                        <a:rPr lang="en-CA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  <a:endParaRPr lang="en-CA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8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084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Report on Compliance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Person who received an order must:</a:t>
            </a:r>
          </a:p>
          <a:p>
            <a:pPr lvl="1"/>
            <a:r>
              <a:rPr lang="en-CA" dirty="0" smtClean="0"/>
              <a:t>Report to the OHS Officer on measures taken (or planned to be taken) to remedy the contravention within 7 days of compliance date specified in the order</a:t>
            </a:r>
          </a:p>
          <a:p>
            <a:pPr lvl="1"/>
            <a:r>
              <a:rPr lang="en-CA" dirty="0" smtClean="0"/>
              <a:t>Provide a copy of the report to the HSC or HS representative, if one exists</a:t>
            </a:r>
          </a:p>
          <a:p>
            <a:pPr lvl="1"/>
            <a:r>
              <a:rPr lang="en-CA" dirty="0" smtClean="0"/>
              <a:t>Post the report at the work site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659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 of the OHS Act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Promote / maintain the </a:t>
            </a:r>
            <a:r>
              <a:rPr lang="en-CA" dirty="0"/>
              <a:t>physical, psychological and social well‑being of workers</a:t>
            </a:r>
          </a:p>
          <a:p>
            <a:r>
              <a:rPr lang="en-CA" dirty="0"/>
              <a:t>Prevent workplace incidents, injuries, illness and disease</a:t>
            </a:r>
          </a:p>
          <a:p>
            <a:r>
              <a:rPr lang="en-CA" dirty="0"/>
              <a:t>Protect workers from conditions adverse to their health and safety </a:t>
            </a:r>
          </a:p>
          <a:p>
            <a:r>
              <a:rPr lang="en-CA" dirty="0"/>
              <a:t>Protect </a:t>
            </a:r>
            <a:r>
              <a:rPr lang="en-CA" dirty="0" smtClean="0"/>
              <a:t>worker </a:t>
            </a:r>
            <a:r>
              <a:rPr lang="en-CA" dirty="0"/>
              <a:t>rights to:</a:t>
            </a:r>
          </a:p>
          <a:p>
            <a:pPr lvl="1"/>
            <a:r>
              <a:rPr lang="en-CA" dirty="0"/>
              <a:t>Know about health and safety hazards</a:t>
            </a:r>
          </a:p>
          <a:p>
            <a:pPr lvl="1"/>
            <a:r>
              <a:rPr lang="en-CA" dirty="0"/>
              <a:t>Participate in OHS</a:t>
            </a:r>
          </a:p>
          <a:p>
            <a:pPr lvl="1"/>
            <a:r>
              <a:rPr lang="en-CA" dirty="0"/>
              <a:t>Refuse dangerous work, and </a:t>
            </a:r>
          </a:p>
          <a:p>
            <a:pPr lvl="1"/>
            <a:r>
              <a:rPr lang="en-CA" dirty="0"/>
              <a:t>Exercise their OHS rights </a:t>
            </a:r>
            <a:r>
              <a:rPr lang="en-CA" dirty="0" smtClean="0"/>
              <a:t>and </a:t>
            </a:r>
            <a:r>
              <a:rPr lang="en-CA" dirty="0"/>
              <a:t>fulfill their duties without fear of reprisal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(i.e. discriminatory </a:t>
            </a:r>
            <a:r>
              <a:rPr lang="en-CA" dirty="0"/>
              <a:t>action)</a:t>
            </a:r>
          </a:p>
        </p:txBody>
      </p:sp>
    </p:spTree>
    <p:extLst>
      <p:ext uri="{BB962C8B-B14F-4D97-AF65-F5344CB8AC3E}">
        <p14:creationId xmlns:p14="http://schemas.microsoft.com/office/powerpoint/2010/main" val="34260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 of 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Director of Inspections review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*New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 person receiving an order from an OHS officer can request a Director review (excludes discriminatory action orders)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Director is not required to hold a hearing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Affected parties have the opportunity to provide submissions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The Director must provide reasons for decisions made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Decision may confirm, vary or revoke the order or decision or a new order may be issued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Director may also refer the matter to the Labour Relations Board (LRB)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02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Appeal of 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Alberta labour Relations Board (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r>
              <a:rPr lang="en-CA" dirty="0" smtClean="0"/>
              <a:t>) appeals</a:t>
            </a:r>
          </a:p>
          <a:p>
            <a:pPr lvl="1"/>
            <a:r>
              <a:rPr lang="en-CA" dirty="0" smtClean="0"/>
              <a:t>Appeals of order or [decision by Director of Inspection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r>
              <a:rPr lang="en-CA" dirty="0" smtClean="0"/>
              <a:t>], discriminatory action orders, cancellation of a licence or administrative penalties heard by the LRB</a:t>
            </a:r>
          </a:p>
          <a:p>
            <a:pPr lvl="2"/>
            <a:r>
              <a:rPr lang="en-CA" dirty="0" smtClean="0"/>
              <a:t>LRD may reject matter when it determines the matter is without merit</a:t>
            </a:r>
          </a:p>
          <a:p>
            <a:pPr lvl="2"/>
            <a:r>
              <a:rPr lang="en-CA" dirty="0" smtClean="0"/>
              <a:t>LRB conducts a hearing</a:t>
            </a:r>
          </a:p>
          <a:p>
            <a:pPr lvl="2"/>
            <a:r>
              <a:rPr lang="en-CA" dirty="0" smtClean="0"/>
              <a:t>LRB may confirm, vary or revoke an order or decision</a:t>
            </a:r>
          </a:p>
          <a:p>
            <a:pPr lvl="2"/>
            <a:r>
              <a:rPr lang="en-CA" dirty="0" smtClean="0"/>
              <a:t>LRD hearing appeals as of Dec. 15,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2778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Enforcement Tools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134317"/>
              </p:ext>
            </p:extLst>
          </p:nvPr>
        </p:nvGraphicFramePr>
        <p:xfrm>
          <a:off x="1295400" y="2557463"/>
          <a:ext cx="96012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475">
                  <a:extLst>
                    <a:ext uri="{9D8B030D-6E8A-4147-A177-3AD203B41FA5}">
                      <a16:colId xmlns:a16="http://schemas.microsoft.com/office/drawing/2014/main" val="3479674444"/>
                    </a:ext>
                  </a:extLst>
                </a:gridCol>
                <a:gridCol w="6474725">
                  <a:extLst>
                    <a:ext uri="{9D8B030D-6E8A-4147-A177-3AD203B41FA5}">
                      <a16:colId xmlns:a16="http://schemas.microsoft.com/office/drawing/2014/main" val="522129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Administrative</a:t>
                      </a:r>
                      <a:r>
                        <a:rPr lang="en-CA" sz="2000" baseline="0" dirty="0" smtClean="0">
                          <a:solidFill>
                            <a:schemeClr val="tx1"/>
                          </a:solidFill>
                        </a:rPr>
                        <a:t> Penalty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Can be issued by an officer when there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is 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Contravention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of OHS legislation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Failure to comply with an order made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Failure to comply with a term, condition or requirement of an acceptance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Failure to comply with a term, condition or requirement of an approval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False statement or false or misleading information given to an OHS officer </a:t>
                      </a:r>
                      <a:r>
                        <a:rPr lang="en-CA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Administrative Penalties are typically used for repeat non-compliance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916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Acceptances / Approvals</a:t>
            </a:r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664428"/>
              </p:ext>
            </p:extLst>
          </p:nvPr>
        </p:nvGraphicFramePr>
        <p:xfrm>
          <a:off x="1295400" y="2557463"/>
          <a:ext cx="96012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03303411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673669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ACCEPTANCE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APPROVAL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6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Director may issue acceptance for an alternative approach to achieving compliance with OHS requirements if the Director</a:t>
                      </a:r>
                      <a:r>
                        <a:rPr lang="en-CA" baseline="0" dirty="0" smtClean="0"/>
                        <a:t> is satisfied the alternative provides equal or greater protection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/>
                        <a:t>Acceptance may contain terms and 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/>
                        <a:t>Director is required to ensure consultation with HSC of HS representative, or workers and other affected parties </a:t>
                      </a:r>
                      <a:r>
                        <a:rPr lang="en-CA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dirty="0" smtClean="0"/>
                        <a:t>Acceptance has</a:t>
                      </a:r>
                      <a:r>
                        <a:rPr lang="en-CA" baseline="0" dirty="0" smtClean="0"/>
                        <a:t> 5 year time limit </a:t>
                      </a:r>
                      <a:r>
                        <a:rPr lang="en-CA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Director may issue an approval</a:t>
                      </a:r>
                      <a:r>
                        <a:rPr lang="en-CA" baseline="0" dirty="0" smtClean="0"/>
                        <a:t> for work procedures, standards, equipment and training, and set out terms and conditions for the approval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/>
                        <a:t>The Director will, as appropriate, ensure consultation with HSC, HS representative or workers and other affected parties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/>
                        <a:t>Approval has 5 year time limit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5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70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Interjurisdictional Recognition and Licences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Interjurisdictional recognition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</a:p>
          <a:p>
            <a:pPr lvl="1"/>
            <a:r>
              <a:rPr lang="en-CA" dirty="0" smtClean="0"/>
              <a:t>A Director may recognize an alternate standard or equipment that complies with OHS requirement in another jurisdiction if that standard or equipment provides equal or better protection to workers</a:t>
            </a:r>
          </a:p>
          <a:p>
            <a:pPr lvl="1"/>
            <a:r>
              <a:rPr lang="en-CA" dirty="0" smtClean="0"/>
              <a:t>Interjurisdictional recognition has a time limit of up to 5 years</a:t>
            </a:r>
          </a:p>
          <a:p>
            <a:r>
              <a:rPr lang="en-CA" dirty="0" smtClean="0"/>
              <a:t>Licences</a:t>
            </a:r>
          </a:p>
          <a:p>
            <a:pPr lvl="1"/>
            <a:r>
              <a:rPr lang="en-CA" dirty="0"/>
              <a:t>A Director </a:t>
            </a:r>
            <a:r>
              <a:rPr lang="en-CA" dirty="0" smtClean="0"/>
              <a:t>may issue a licence in accordance with the regulation or OHS </a:t>
            </a:r>
            <a:r>
              <a:rPr lang="en-CA" dirty="0"/>
              <a:t>C</a:t>
            </a:r>
            <a:r>
              <a:rPr lang="en-CA" dirty="0" smtClean="0"/>
              <a:t>ode</a:t>
            </a:r>
          </a:p>
          <a:p>
            <a:pPr lvl="1"/>
            <a:r>
              <a:rPr lang="en-CA" dirty="0" smtClean="0"/>
              <a:t>A Director may cancel or suspend a licence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88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Court </a:t>
            </a:r>
            <a:r>
              <a:rPr lang="en-CA" dirty="0" smtClean="0"/>
              <a:t>Powers</a:t>
            </a:r>
            <a:r>
              <a:rPr lang="en-CA" dirty="0"/>
              <a:t> – </a:t>
            </a:r>
            <a:r>
              <a:rPr lang="en-CA" dirty="0" smtClean="0"/>
              <a:t>Offenses and Penalties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Penalties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sz="1400" dirty="0" smtClean="0"/>
          </a:p>
          <a:p>
            <a:r>
              <a:rPr lang="en-CA" dirty="0" smtClean="0"/>
              <a:t>Additional court powers to make decisions</a:t>
            </a:r>
          </a:p>
          <a:p>
            <a:pPr lvl="1"/>
            <a:r>
              <a:rPr lang="en-CA" dirty="0" smtClean="0"/>
              <a:t>Expands the range of creative sentencing options available and allows the court to provide oversight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61884"/>
              </p:ext>
            </p:extLst>
          </p:nvPr>
        </p:nvGraphicFramePr>
        <p:xfrm>
          <a:off x="1649863" y="3012491"/>
          <a:ext cx="902268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591">
                  <a:extLst>
                    <a:ext uri="{9D8B030D-6E8A-4147-A177-3AD203B41FA5}">
                      <a16:colId xmlns:a16="http://schemas.microsoft.com/office/drawing/2014/main" val="1793837471"/>
                    </a:ext>
                  </a:extLst>
                </a:gridCol>
                <a:gridCol w="6428095">
                  <a:extLst>
                    <a:ext uri="{9D8B030D-6E8A-4147-A177-3AD203B41FA5}">
                      <a16:colId xmlns:a16="http://schemas.microsoft.com/office/drawing/2014/main" val="2895386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CA" sz="1600" b="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</a:rPr>
                        <a:t> Offense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</a:rPr>
                        <a:t>Fine not more than $500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</a:rPr>
                        <a:t> 000 and for a continuing offence, a further fine of not more than $30 000/day offence continues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</a:rPr>
                        <a:t>Imprisonment for up to 6 months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9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2</a:t>
                      </a:r>
                      <a:r>
                        <a:rPr lang="en-CA" sz="1600" baseline="30000" dirty="0" smtClean="0"/>
                        <a:t>nd</a:t>
                      </a:r>
                      <a:r>
                        <a:rPr lang="en-CA" sz="1600" dirty="0" smtClean="0"/>
                        <a:t> or Subsequent Offense or Failure to comply with stop work order</a:t>
                      </a:r>
                      <a:endParaRPr lang="en-CA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</a:rPr>
                        <a:t>Fine not more than $1 000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</a:rPr>
                        <a:t> 000 for a continuing offence, a further fine of not more than $60 000/day offence continues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</a:rPr>
                        <a:t>Imprisonment for up to 12 months</a:t>
                      </a:r>
                      <a:endParaRPr lang="en-CA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64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667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Duty to Provide OHS Information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98099" cy="36660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 smtClean="0"/>
              <a:t>Health and Safety Information </a:t>
            </a:r>
            <a:r>
              <a:rPr lang="en-CA" dirty="0"/>
              <a:t>Defined – information that may affect the health and safety of a person on a work </a:t>
            </a:r>
            <a:r>
              <a:rPr lang="en-CA" dirty="0" smtClean="0"/>
              <a:t>site (</a:t>
            </a:r>
            <a:r>
              <a:rPr lang="en-CA" i="1" dirty="0" smtClean="0"/>
              <a:t>excludes personal or confidential proprietary information</a:t>
            </a:r>
            <a:r>
              <a:rPr lang="en-CA" dirty="0" smtClean="0"/>
              <a:t>) </a:t>
            </a:r>
            <a:endParaRPr lang="en-CA" dirty="0"/>
          </a:p>
          <a:p>
            <a:r>
              <a:rPr lang="en-CA" sz="2600" dirty="0"/>
              <a:t>Employer makes OHS </a:t>
            </a:r>
            <a:r>
              <a:rPr lang="en-CA" sz="2600" dirty="0" smtClean="0"/>
              <a:t>info. </a:t>
            </a:r>
            <a:r>
              <a:rPr lang="en-CA" sz="2600" dirty="0"/>
              <a:t>readily available to </a:t>
            </a:r>
            <a:r>
              <a:rPr lang="en-CA" sz="2600" dirty="0" smtClean="0"/>
              <a:t>HSC, HS representative </a:t>
            </a:r>
            <a:r>
              <a:rPr lang="en-CA" sz="2600" dirty="0" smtClean="0"/>
              <a:t>or </a:t>
            </a:r>
            <a:r>
              <a:rPr lang="en-CA" sz="2600" dirty="0"/>
              <a:t>workers and the prime </a:t>
            </a:r>
            <a:r>
              <a:rPr lang="en-CA" sz="2600" dirty="0" smtClean="0"/>
              <a:t>contractor </a:t>
            </a:r>
            <a:endParaRPr lang="en-CA" sz="2600" dirty="0"/>
          </a:p>
          <a:p>
            <a:r>
              <a:rPr lang="en-CA" sz="2600" dirty="0"/>
              <a:t>Employer makes OHS legislation readily available</a:t>
            </a:r>
          </a:p>
          <a:p>
            <a:r>
              <a:rPr lang="en-CA" sz="2600" dirty="0" smtClean="0"/>
              <a:t>Prime contractor provides OHS information to all applicable </a:t>
            </a:r>
            <a:r>
              <a:rPr lang="en-CA" sz="2600" dirty="0" smtClean="0"/>
              <a:t>work site </a:t>
            </a:r>
            <a:r>
              <a:rPr lang="en-CA" sz="2600" dirty="0" smtClean="0"/>
              <a:t>parties</a:t>
            </a:r>
          </a:p>
          <a:p>
            <a:r>
              <a:rPr lang="en-CA" sz="2600" dirty="0" smtClean="0"/>
              <a:t>Owner </a:t>
            </a:r>
            <a:r>
              <a:rPr lang="en-CA" sz="2600" dirty="0"/>
              <a:t>provides OHS information to workers, employers and other parties working on the property </a:t>
            </a:r>
          </a:p>
          <a:p>
            <a:r>
              <a:rPr lang="en-CA" sz="2600" dirty="0"/>
              <a:t>Supplier provides manufacturers specifications and instructions for equipment and harmful substances</a:t>
            </a:r>
          </a:p>
          <a:p>
            <a:r>
              <a:rPr lang="en-CA" sz="2600" dirty="0" smtClean="0"/>
              <a:t>OHS reports, plans or procedures are in writing and readily available</a:t>
            </a:r>
          </a:p>
          <a:p>
            <a:r>
              <a:rPr lang="en-CA" sz="2600" dirty="0" smtClean="0"/>
              <a:t>OHS </a:t>
            </a:r>
            <a:r>
              <a:rPr lang="en-CA" sz="2600" dirty="0"/>
              <a:t>orders or notices are posted or readily available</a:t>
            </a:r>
          </a:p>
          <a:p>
            <a:r>
              <a:rPr lang="en-CA" sz="2600" dirty="0" smtClean="0"/>
              <a:t>HSC </a:t>
            </a:r>
            <a:r>
              <a:rPr lang="en-CA" sz="2600" dirty="0"/>
              <a:t>minutes are posted or readily </a:t>
            </a:r>
            <a:r>
              <a:rPr lang="en-CA" sz="2600" dirty="0" smtClean="0"/>
              <a:t>available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41726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Collection &amp; Exchange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741016"/>
              </p:ext>
            </p:extLst>
          </p:nvPr>
        </p:nvGraphicFramePr>
        <p:xfrm>
          <a:off x="1295400" y="2557463"/>
          <a:ext cx="9601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16884230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87619122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40812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Agreements</a:t>
                      </a:r>
                      <a:r>
                        <a:rPr lang="en-CA" sz="2000" baseline="0" dirty="0" smtClean="0"/>
                        <a:t> for Research and Educational Programs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Exchange of Information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Publication of Information</a:t>
                      </a:r>
                      <a:r>
                        <a:rPr lang="en-CA" sz="2000" baseline="0" dirty="0" smtClean="0"/>
                        <a:t> about Employers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22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Expands the ability for government</a:t>
                      </a:r>
                      <a:r>
                        <a:rPr lang="en-CA" baseline="0" dirty="0" smtClean="0"/>
                        <a:t> to enter into information-sharing agreements with a wider range or parties </a:t>
                      </a:r>
                      <a:r>
                        <a:rPr lang="en-CA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  <a:endParaRPr lang="en-CA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Allows Alberta Labour to share</a:t>
                      </a:r>
                      <a:r>
                        <a:rPr lang="en-CA" baseline="0" dirty="0" smtClean="0"/>
                        <a:t> data with other government bodies, agencies, and external organizations beyond WCB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  <a:endParaRPr lang="en-CA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Requires Government to publish information</a:t>
                      </a:r>
                      <a:r>
                        <a:rPr lang="en-CA" baseline="0" dirty="0" smtClean="0"/>
                        <a:t> (statistics, orders, administrative penalties, acceptance and approvals issued) at regular intervals </a:t>
                      </a:r>
                    </a:p>
                    <a:p>
                      <a:r>
                        <a:rPr lang="en-CA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*New</a:t>
                      </a:r>
                      <a:endParaRPr lang="en-CA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9727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9379" y="5131558"/>
            <a:ext cx="1041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Funded organizations </a:t>
            </a:r>
            <a:r>
              <a:rPr lang="en-CA" dirty="0" smtClean="0"/>
              <a:t>- WCB funded health and safety organizations must submit report to the Minister annually</a:t>
            </a:r>
          </a:p>
          <a:p>
            <a:r>
              <a:rPr lang="en-CA" u="sng" dirty="0" smtClean="0"/>
              <a:t>Designated organization </a:t>
            </a:r>
            <a:r>
              <a:rPr lang="en-CA" dirty="0" smtClean="0"/>
              <a:t>– Government may designate organizations to further OHS</a:t>
            </a:r>
          </a:p>
          <a:p>
            <a:r>
              <a:rPr lang="en-CA" u="sng" dirty="0" smtClean="0"/>
              <a:t>Furthering OHS </a:t>
            </a:r>
            <a:r>
              <a:rPr lang="en-CA" dirty="0" smtClean="0"/>
              <a:t>– Government may establish and carry out programs to further OHS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2652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OHS Advisory </a:t>
            </a:r>
            <a:r>
              <a:rPr lang="en-CA" dirty="0" smtClean="0"/>
              <a:t>Council (OHSAC)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Minister must appoint the OHS Advisory Council</a:t>
            </a:r>
          </a:p>
          <a:p>
            <a:pPr lvl="1"/>
            <a:r>
              <a:rPr lang="en-CA" dirty="0"/>
              <a:t>Equal representation (employer/worker/OHS professionals) required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</a:p>
          <a:p>
            <a:r>
              <a:rPr lang="en-CA" dirty="0"/>
              <a:t>Council provides OHS advice and recommendations to Minister</a:t>
            </a:r>
          </a:p>
          <a:p>
            <a:r>
              <a:rPr lang="en-CA" dirty="0" smtClean="0"/>
              <a:t>Council reviews </a:t>
            </a:r>
            <a:r>
              <a:rPr lang="en-CA" dirty="0"/>
              <a:t>the OHS Act and administration </a:t>
            </a:r>
            <a:r>
              <a:rPr lang="en-CA" dirty="0" smtClean="0"/>
              <a:t>– at the Minister’s request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CA" dirty="0" smtClean="0"/>
              <a:t>The Minister is responsible </a:t>
            </a:r>
            <a:r>
              <a:rPr lang="en-CA" dirty="0"/>
              <a:t>for making </a:t>
            </a:r>
            <a:r>
              <a:rPr lang="en-CA" dirty="0" smtClean="0"/>
              <a:t>the OHS Code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dirty="0" smtClean="0"/>
              <a:t>The Alberta </a:t>
            </a:r>
            <a:r>
              <a:rPr lang="en-CA" dirty="0"/>
              <a:t>Labour Relations </a:t>
            </a:r>
            <a:r>
              <a:rPr lang="en-CA" dirty="0" smtClean="0"/>
              <a:t>Board is responsible for </a:t>
            </a:r>
            <a:r>
              <a:rPr lang="en-CA" dirty="0"/>
              <a:t>OHS </a:t>
            </a:r>
            <a:r>
              <a:rPr lang="en-CA" dirty="0" smtClean="0"/>
              <a:t>Appeals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763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991952"/>
              </p:ext>
            </p:extLst>
          </p:nvPr>
        </p:nvGraphicFramePr>
        <p:xfrm>
          <a:off x="838200" y="2468563"/>
          <a:ext cx="10515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706702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1133452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30844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MINISTER *new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OHS DIRECTORS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OHS OFFICERS *new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9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OHS and maintenance</a:t>
                      </a:r>
                      <a:r>
                        <a:rPr lang="en-CA" baseline="0" dirty="0" smtClean="0"/>
                        <a:t> of standards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Issue acceptances/approvals</a:t>
                      </a:r>
                      <a:endParaRPr lang="en-CA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CA" dirty="0" smtClean="0"/>
                        <a:t>Carry out inspections, investigations, inquiries and out tests needed to determine compliance with the OHS legislation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62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Administration of OHS legislation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Issue director orders</a:t>
                      </a:r>
                      <a:r>
                        <a:rPr lang="en-CA" baseline="0" dirty="0" smtClean="0"/>
                        <a:t> re: code of practice/workplace inspection, etc.</a:t>
                      </a:r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32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OHS</a:t>
                      </a:r>
                      <a:r>
                        <a:rPr lang="en-CA" baseline="0" dirty="0" smtClean="0"/>
                        <a:t> r</a:t>
                      </a:r>
                      <a:r>
                        <a:rPr lang="en-CA" dirty="0" smtClean="0"/>
                        <a:t>eview every 5 years</a:t>
                      </a:r>
                      <a:endParaRPr lang="en-CA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CA" dirty="0" smtClean="0"/>
                        <a:t>Compel</a:t>
                      </a:r>
                      <a:r>
                        <a:rPr lang="en-CA" baseline="0" dirty="0" smtClean="0"/>
                        <a:t> a person to provide info. needed to perform duties or exercise their authority under the OHS legislation </a:t>
                      </a:r>
                      <a:r>
                        <a:rPr lang="en-CA" sz="1800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*new</a:t>
                      </a:r>
                      <a:endParaRPr lang="en-CA" sz="18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23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Publish</a:t>
                      </a:r>
                      <a:r>
                        <a:rPr lang="en-CA" baseline="0" dirty="0" smtClean="0"/>
                        <a:t> annual 3 year regulation and code review plan</a:t>
                      </a:r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Investigate work refusals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6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Consult with workers and employers to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recommend</a:t>
                      </a:r>
                      <a:r>
                        <a:rPr lang="en-CA" baseline="0" dirty="0" smtClean="0"/>
                        <a:t> change to </a:t>
                      </a:r>
                      <a:r>
                        <a:rPr lang="en-CA" baseline="0" dirty="0" err="1" smtClean="0"/>
                        <a:t>reg.s</a:t>
                      </a:r>
                      <a:r>
                        <a:rPr lang="en-CA" baseline="0" dirty="0" smtClean="0"/>
                        <a:t>/code</a:t>
                      </a:r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Investigate discriminatory action complaints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27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Ensure OHS info/advise is provided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Has </a:t>
                      </a:r>
                      <a:r>
                        <a:rPr lang="en-CA" baseline="0" dirty="0" smtClean="0"/>
                        <a:t>OHS officer </a:t>
                      </a:r>
                      <a:r>
                        <a:rPr lang="en-CA" dirty="0" smtClean="0"/>
                        <a:t>powers </a:t>
                      </a:r>
                      <a:r>
                        <a:rPr lang="en-CA" baseline="0" dirty="0" smtClean="0"/>
                        <a:t>as well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Take steps to ensure compliance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6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Ensure OHS statistics</a:t>
                      </a:r>
                      <a:r>
                        <a:rPr lang="en-CA" baseline="0" dirty="0" smtClean="0"/>
                        <a:t> are maintained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79126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Minister, OHS Directors, Officers Responsibilities/Duties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09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Worker Rights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Right to know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Right to participate in workplace health and safety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Right to refuse dangerous 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84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Powers of OHS Officers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2600" dirty="0"/>
              <a:t>Enter any workplace and conduct an inspection or </a:t>
            </a:r>
            <a:r>
              <a:rPr lang="en-CA" sz="2600" dirty="0" smtClean="0"/>
              <a:t>investigation</a:t>
            </a:r>
          </a:p>
          <a:p>
            <a:pPr lvl="1"/>
            <a:r>
              <a:rPr lang="en-CA" sz="2300" dirty="0" smtClean="0"/>
              <a:t>If </a:t>
            </a:r>
            <a:r>
              <a:rPr lang="en-CA" sz="2300" dirty="0"/>
              <a:t>workplace is </a:t>
            </a:r>
            <a:r>
              <a:rPr lang="en-CA" sz="2300" dirty="0" smtClean="0"/>
              <a:t>a </a:t>
            </a:r>
            <a:r>
              <a:rPr lang="en-CA" sz="2300" dirty="0"/>
              <a:t>private dwelling, OHS officer may only enter with consent of resident or if authorized by a provincial court </a:t>
            </a:r>
            <a:r>
              <a:rPr lang="en-CA" sz="2300" dirty="0" smtClean="0"/>
              <a:t>judge </a:t>
            </a:r>
            <a:r>
              <a:rPr lang="en-CA" sz="2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sz="23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600" dirty="0"/>
              <a:t>Examine </a:t>
            </a:r>
            <a:r>
              <a:rPr lang="en-CA" sz="2600" dirty="0" smtClean="0"/>
              <a:t>OHS related records</a:t>
            </a:r>
            <a:endParaRPr lang="en-CA" sz="2600" dirty="0"/>
          </a:p>
          <a:p>
            <a:r>
              <a:rPr lang="en-CA" sz="2600" dirty="0"/>
              <a:t>Require and be provided with reasonable assistance</a:t>
            </a:r>
          </a:p>
          <a:p>
            <a:r>
              <a:rPr lang="en-CA" sz="2600" dirty="0"/>
              <a:t>Inspect or take samples of material, product, equipment</a:t>
            </a:r>
          </a:p>
          <a:p>
            <a:r>
              <a:rPr lang="en-CA" sz="2600" dirty="0"/>
              <a:t>Make tests, take photos, measurements or </a:t>
            </a:r>
            <a:r>
              <a:rPr lang="en-CA" sz="2600" dirty="0" smtClean="0"/>
              <a:t>recordings</a:t>
            </a:r>
            <a:endParaRPr lang="en-CA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2600" dirty="0"/>
              <a:t>Require demonstration of machinery and </a:t>
            </a:r>
            <a:r>
              <a:rPr lang="en-CA" sz="2600" dirty="0" smtClean="0"/>
              <a:t>equipment </a:t>
            </a:r>
            <a:r>
              <a:rPr lang="en-CA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*updated</a:t>
            </a:r>
            <a:endParaRPr lang="en-CA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600" dirty="0"/>
              <a:t>Interview and take statements</a:t>
            </a:r>
          </a:p>
          <a:p>
            <a:r>
              <a:rPr lang="en-CA" sz="2600" dirty="0"/>
              <a:t>Request </a:t>
            </a:r>
            <a:r>
              <a:rPr lang="en-CA" sz="2600" dirty="0" smtClean="0"/>
              <a:t>HSC </a:t>
            </a:r>
            <a:r>
              <a:rPr lang="en-CA" sz="2600" dirty="0"/>
              <a:t>co-chairs or designates, or </a:t>
            </a:r>
            <a:r>
              <a:rPr lang="en-CA" sz="2600" dirty="0" smtClean="0"/>
              <a:t>HS representative </a:t>
            </a:r>
            <a:r>
              <a:rPr lang="en-CA" sz="2600" dirty="0"/>
              <a:t>to accompany officer during </a:t>
            </a:r>
            <a:r>
              <a:rPr lang="en-CA" sz="2600" dirty="0" smtClean="0"/>
              <a:t>inspection *</a:t>
            </a:r>
            <a:r>
              <a:rPr lang="en-CA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New</a:t>
            </a:r>
            <a:endParaRPr lang="en-CA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600" dirty="0"/>
              <a:t>Investigate injuries or incidents at a workplace</a:t>
            </a:r>
          </a:p>
          <a:p>
            <a:r>
              <a:rPr lang="en-CA" sz="2600" dirty="0"/>
              <a:t>Require witnesses </a:t>
            </a:r>
            <a:r>
              <a:rPr lang="en-CA" sz="2600" dirty="0" smtClean="0"/>
              <a:t>(to </a:t>
            </a:r>
            <a:r>
              <a:rPr lang="en-CA" sz="2600" dirty="0"/>
              <a:t>injury or </a:t>
            </a:r>
            <a:r>
              <a:rPr lang="en-CA" sz="2600" dirty="0" smtClean="0"/>
              <a:t>incident) </a:t>
            </a:r>
            <a:r>
              <a:rPr lang="en-CA" sz="2600" dirty="0"/>
              <a:t>to provide information </a:t>
            </a:r>
          </a:p>
        </p:txBody>
      </p:sp>
    </p:spTree>
    <p:extLst>
      <p:ext uri="{BB962C8B-B14F-4D97-AF65-F5344CB8AC3E}">
        <p14:creationId xmlns:p14="http://schemas.microsoft.com/office/powerpoint/2010/main" val="26984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WHMIS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Federal WHMIS legislation was changed in 2015</a:t>
            </a:r>
          </a:p>
          <a:p>
            <a:r>
              <a:rPr lang="en-CA" dirty="0" smtClean="0"/>
              <a:t>Alberta requirements for WHMIS are specified in Part 29 of the OHS Code</a:t>
            </a:r>
          </a:p>
          <a:p>
            <a:pPr lvl="1"/>
            <a:r>
              <a:rPr lang="en-CA" dirty="0" smtClean="0"/>
              <a:t>Changes to WHMIS (i.e. WHMIS 2015) in Part 29, align Alberta with the rest of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8469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Administrative Amendments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Repeal of provisions in the OHS Regulation and Code that were moved to the new OHS Act, such as definitions</a:t>
            </a:r>
          </a:p>
          <a:p>
            <a:r>
              <a:rPr lang="en-CA" dirty="0" smtClean="0"/>
              <a:t>Changes to ensure consistency with terminology and context in the OHS Act as well as ensuring language aligns with the new provisions</a:t>
            </a:r>
          </a:p>
          <a:p>
            <a:r>
              <a:rPr lang="en-CA" dirty="0" smtClean="0"/>
              <a:t>Amending provision for acceptance and approvals to align with sections 55 and 56 of the OHS Act (for example, some existing approvals are now acceptances)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766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Right to Know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All employers must inform workers about potential hazards and </a:t>
            </a:r>
            <a:r>
              <a:rPr lang="en-CA" dirty="0" smtClean="0"/>
              <a:t>provide </a:t>
            </a:r>
            <a:r>
              <a:rPr lang="en-CA" dirty="0"/>
              <a:t>access to basic health and safety information on </a:t>
            </a:r>
            <a:r>
              <a:rPr lang="en-CA" dirty="0" smtClean="0"/>
              <a:t>site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45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Right to Participate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Employers must provide workers with opportunities for involvement in health and safety discussions, including participation in health and safety committees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6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Right to Refuse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876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Workers </a:t>
            </a:r>
            <a:r>
              <a:rPr lang="en-CA" dirty="0"/>
              <a:t>may refuse to do work where they </a:t>
            </a:r>
            <a:r>
              <a:rPr lang="en-CA" dirty="0" smtClean="0"/>
              <a:t>believe, </a:t>
            </a:r>
            <a:r>
              <a:rPr lang="en-CA" dirty="0"/>
              <a:t>on reasonable </a:t>
            </a:r>
            <a:r>
              <a:rPr lang="en-CA" dirty="0" smtClean="0"/>
              <a:t>grounds, </a:t>
            </a:r>
            <a:r>
              <a:rPr lang="en-CA" dirty="0"/>
              <a:t>it is dangerous to them or </a:t>
            </a:r>
            <a:r>
              <a:rPr lang="en-CA" dirty="0" smtClean="0"/>
              <a:t>others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CA" dirty="0"/>
              <a:t>The worker must promptly report the refusal to the supervisor or employer</a:t>
            </a:r>
          </a:p>
          <a:p>
            <a:pPr lvl="1"/>
            <a:r>
              <a:rPr lang="en-CA" dirty="0" smtClean="0"/>
              <a:t>If a supervisor/employer </a:t>
            </a:r>
            <a:r>
              <a:rPr lang="en-CA" dirty="0"/>
              <a:t>cannot remedy the issue immediately, they must inspect the dangerous condition with the refusing worker and a member of the </a:t>
            </a:r>
            <a:r>
              <a:rPr lang="en-CA" dirty="0" smtClean="0"/>
              <a:t>HSC </a:t>
            </a:r>
            <a:r>
              <a:rPr lang="en-CA" dirty="0"/>
              <a:t>or </a:t>
            </a:r>
            <a:r>
              <a:rPr lang="en-CA" dirty="0" smtClean="0"/>
              <a:t>HS representative </a:t>
            </a:r>
            <a:r>
              <a:rPr lang="en-CA" dirty="0"/>
              <a:t>to resolve the </a:t>
            </a:r>
            <a:r>
              <a:rPr lang="en-CA" dirty="0" smtClean="0"/>
              <a:t>issue and/or remedy </a:t>
            </a:r>
            <a:r>
              <a:rPr lang="en-CA" dirty="0"/>
              <a:t>the </a:t>
            </a:r>
            <a:r>
              <a:rPr lang="en-CA" dirty="0" smtClean="0"/>
              <a:t>danger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/>
          </a:p>
          <a:p>
            <a:pPr lvl="1"/>
            <a:r>
              <a:rPr lang="en-CA" dirty="0"/>
              <a:t>If </a:t>
            </a:r>
            <a:r>
              <a:rPr lang="en-CA" dirty="0" smtClean="0"/>
              <a:t>still </a:t>
            </a:r>
            <a:r>
              <a:rPr lang="en-CA" dirty="0"/>
              <a:t>not </a:t>
            </a:r>
            <a:r>
              <a:rPr lang="en-CA" dirty="0" smtClean="0"/>
              <a:t>resolved, </a:t>
            </a:r>
            <a:r>
              <a:rPr lang="en-CA" dirty="0"/>
              <a:t>it may be referred to an OHS </a:t>
            </a:r>
            <a:r>
              <a:rPr lang="en-CA" dirty="0" smtClean="0"/>
              <a:t>officer for resolution</a:t>
            </a:r>
            <a:endParaRPr lang="en-CA" dirty="0"/>
          </a:p>
          <a:p>
            <a:r>
              <a:rPr lang="en-CA" dirty="0" smtClean="0"/>
              <a:t>No </a:t>
            </a:r>
            <a:r>
              <a:rPr lang="en-CA" dirty="0"/>
              <a:t>loss of pay or benefits for </a:t>
            </a:r>
            <a:r>
              <a:rPr lang="en-CA" dirty="0" smtClean="0"/>
              <a:t>workers </a:t>
            </a:r>
            <a:r>
              <a:rPr lang="en-CA" dirty="0"/>
              <a:t>exercising </a:t>
            </a:r>
            <a:r>
              <a:rPr lang="en-CA" dirty="0" smtClean="0"/>
              <a:t>their right </a:t>
            </a:r>
            <a:r>
              <a:rPr lang="en-CA" dirty="0"/>
              <a:t>to </a:t>
            </a:r>
            <a:r>
              <a:rPr lang="en-CA" dirty="0" smtClean="0"/>
              <a:t>refuse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*new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dirty="0" smtClean="0"/>
              <a:t>Another </a:t>
            </a:r>
            <a:r>
              <a:rPr lang="en-CA" dirty="0"/>
              <a:t>worker may be assigned </a:t>
            </a:r>
            <a:r>
              <a:rPr lang="en-CA" dirty="0" smtClean="0"/>
              <a:t>the </a:t>
            </a:r>
            <a:r>
              <a:rPr lang="en-CA" dirty="0"/>
              <a:t>work if </a:t>
            </a:r>
            <a:r>
              <a:rPr lang="en-CA" dirty="0" smtClean="0"/>
              <a:t>1. they </a:t>
            </a:r>
            <a:r>
              <a:rPr lang="en-CA" dirty="0"/>
              <a:t>are advised of the refusal, </a:t>
            </a:r>
            <a:r>
              <a:rPr lang="en-CA" dirty="0" smtClean="0"/>
              <a:t>2. the </a:t>
            </a:r>
            <a:r>
              <a:rPr lang="en-CA" dirty="0"/>
              <a:t>reason for the refusal, and </a:t>
            </a:r>
            <a:r>
              <a:rPr lang="en-CA" dirty="0" smtClean="0"/>
              <a:t>3. advised </a:t>
            </a:r>
            <a:r>
              <a:rPr lang="en-CA" dirty="0"/>
              <a:t>of their right to </a:t>
            </a:r>
            <a:r>
              <a:rPr lang="en-CA" dirty="0" smtClean="0"/>
              <a:t>refuse 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0876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12744</TotalTime>
  <Words>5359</Words>
  <Application>Microsoft Office PowerPoint</Application>
  <PresentationFormat>Widescreen</PresentationFormat>
  <Paragraphs>537</Paragraphs>
  <Slides>62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Garamond</vt:lpstr>
      <vt:lpstr>Organic</vt:lpstr>
      <vt:lpstr>OHS System Changes</vt:lpstr>
      <vt:lpstr>Disclaimer</vt:lpstr>
      <vt:lpstr>What’s changed?</vt:lpstr>
      <vt:lpstr>Key Concepts in Canadian OHS Law</vt:lpstr>
      <vt:lpstr>Purpose of the OHS Act *New </vt:lpstr>
      <vt:lpstr>Worker Rights</vt:lpstr>
      <vt:lpstr>1. Right to Know</vt:lpstr>
      <vt:lpstr>2. Right to Participate</vt:lpstr>
      <vt:lpstr>2. Right to Refuse</vt:lpstr>
      <vt:lpstr>Worker Protection from  Discriminatory Action</vt:lpstr>
      <vt:lpstr>work site Parties</vt:lpstr>
      <vt:lpstr>Employer Responsibility</vt:lpstr>
      <vt:lpstr>Supervisor Responsibility *New</vt:lpstr>
      <vt:lpstr>Worker Responsibility</vt:lpstr>
      <vt:lpstr>Supplier Responsibility</vt:lpstr>
      <vt:lpstr>Service Provider Responsibility *New</vt:lpstr>
      <vt:lpstr>Owners (Land or work site) *New</vt:lpstr>
      <vt:lpstr>Contractor Responsibility</vt:lpstr>
      <vt:lpstr>Prime Contractor Responsibility</vt:lpstr>
      <vt:lpstr>Self-Employed Person Responsibility *New</vt:lpstr>
      <vt:lpstr>Temp. Staffing Agency Responsibility *New</vt:lpstr>
      <vt:lpstr>Changes to OHS Regulation re: Work Site Parties *New</vt:lpstr>
      <vt:lpstr>Harassment Defined *New</vt:lpstr>
      <vt:lpstr>Violence</vt:lpstr>
      <vt:lpstr>Violence and Harassment Prevention Plans *New</vt:lpstr>
      <vt:lpstr>Violence and Harassment Prevention Policies *New</vt:lpstr>
      <vt:lpstr>Violence Prevention Procedures *New</vt:lpstr>
      <vt:lpstr>Harassment Prevention Procedures *New</vt:lpstr>
      <vt:lpstr>Training *New</vt:lpstr>
      <vt:lpstr>Treatment *New</vt:lpstr>
      <vt:lpstr>OHS Code – Part 27 Changes *New</vt:lpstr>
      <vt:lpstr>HSC and Representative *New</vt:lpstr>
      <vt:lpstr>Examples:    Do I Need an HSC or HS representative?</vt:lpstr>
      <vt:lpstr>Scenarios</vt:lpstr>
      <vt:lpstr>HSC and HS representative Duties *New</vt:lpstr>
      <vt:lpstr>HSC Membership *New </vt:lpstr>
      <vt:lpstr>HSC Membership Cont’d *New </vt:lpstr>
      <vt:lpstr>HSC Meetings *New </vt:lpstr>
      <vt:lpstr>HSC and HS representative Training *New</vt:lpstr>
      <vt:lpstr>HSC Terms of Reference *New </vt:lpstr>
      <vt:lpstr>Working with other Work Site Parties *New </vt:lpstr>
      <vt:lpstr>HSC, HS representative and the Employer  or Prime Contractor *New </vt:lpstr>
      <vt:lpstr>HSC or HS representative Alternative Measures: Approval and Decision Process *New</vt:lpstr>
      <vt:lpstr>Health and Safety Program *New</vt:lpstr>
      <vt:lpstr>Incident Reporting to OHS</vt:lpstr>
      <vt:lpstr>Medical Assessment</vt:lpstr>
      <vt:lpstr>Enforcement and Compliance</vt:lpstr>
      <vt:lpstr>Enforcement Tools</vt:lpstr>
      <vt:lpstr>Report on Compliance</vt:lpstr>
      <vt:lpstr>Review of Orders</vt:lpstr>
      <vt:lpstr>Appeal of Orders</vt:lpstr>
      <vt:lpstr>Enforcement Tools</vt:lpstr>
      <vt:lpstr>Acceptances / Approvals</vt:lpstr>
      <vt:lpstr>Interjurisdictional Recognition and Licences</vt:lpstr>
      <vt:lpstr>Court Powers – Offenses and Penalties</vt:lpstr>
      <vt:lpstr>Duty to Provide OHS Information *New</vt:lpstr>
      <vt:lpstr>Information Collection &amp; Exchange *New</vt:lpstr>
      <vt:lpstr>OHS Advisory Council (OHSAC)</vt:lpstr>
      <vt:lpstr>Minister, OHS Directors, Officers Responsibilities/Duties</vt:lpstr>
      <vt:lpstr>Powers of OHS Officers</vt:lpstr>
      <vt:lpstr>WHMIS *New</vt:lpstr>
      <vt:lpstr>Administrative Amendments *New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OHS Act Changes</dc:title>
  <dc:creator>Carola von Sass</dc:creator>
  <cp:lastModifiedBy>Carola von Sass</cp:lastModifiedBy>
  <cp:revision>95</cp:revision>
  <dcterms:created xsi:type="dcterms:W3CDTF">2018-04-09T20:21:48Z</dcterms:created>
  <dcterms:modified xsi:type="dcterms:W3CDTF">2018-06-01T19:17:07Z</dcterms:modified>
</cp:coreProperties>
</file>