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56" r:id="rId5"/>
    <p:sldId id="339" r:id="rId6"/>
    <p:sldId id="279" r:id="rId7"/>
    <p:sldId id="280" r:id="rId8"/>
    <p:sldId id="258" r:id="rId9"/>
    <p:sldId id="259" r:id="rId10"/>
    <p:sldId id="260" r:id="rId11"/>
    <p:sldId id="325" r:id="rId12"/>
    <p:sldId id="340" r:id="rId13"/>
    <p:sldId id="286" r:id="rId14"/>
    <p:sldId id="263" r:id="rId15"/>
    <p:sldId id="295" r:id="rId16"/>
    <p:sldId id="298" r:id="rId17"/>
    <p:sldId id="296" r:id="rId18"/>
    <p:sldId id="338" r:id="rId19"/>
    <p:sldId id="289" r:id="rId20"/>
    <p:sldId id="355" r:id="rId21"/>
    <p:sldId id="351" r:id="rId22"/>
    <p:sldId id="352" r:id="rId23"/>
    <p:sldId id="353" r:id="rId24"/>
    <p:sldId id="354" r:id="rId25"/>
    <p:sldId id="285" r:id="rId26"/>
    <p:sldId id="302" r:id="rId27"/>
    <p:sldId id="261" r:id="rId28"/>
    <p:sldId id="311" r:id="rId29"/>
    <p:sldId id="304" r:id="rId30"/>
    <p:sldId id="303" r:id="rId31"/>
    <p:sldId id="305" r:id="rId32"/>
    <p:sldId id="306" r:id="rId33"/>
    <p:sldId id="310" r:id="rId34"/>
    <p:sldId id="334" r:id="rId35"/>
    <p:sldId id="371" r:id="rId36"/>
    <p:sldId id="372" r:id="rId37"/>
    <p:sldId id="373" r:id="rId38"/>
    <p:sldId id="374" r:id="rId39"/>
    <p:sldId id="308" r:id="rId40"/>
    <p:sldId id="318" r:id="rId41"/>
    <p:sldId id="290" r:id="rId42"/>
    <p:sldId id="423" r:id="rId43"/>
    <p:sldId id="316" r:id="rId44"/>
    <p:sldId id="424" r:id="rId45"/>
    <p:sldId id="320" r:id="rId46"/>
    <p:sldId id="323" r:id="rId47"/>
    <p:sldId id="322" r:id="rId48"/>
    <p:sldId id="309" r:id="rId49"/>
    <p:sldId id="313" r:id="rId50"/>
    <p:sldId id="335" r:id="rId51"/>
    <p:sldId id="380" r:id="rId52"/>
    <p:sldId id="381" r:id="rId53"/>
    <p:sldId id="382" r:id="rId54"/>
    <p:sldId id="383" r:id="rId55"/>
    <p:sldId id="291" r:id="rId56"/>
    <p:sldId id="282" r:id="rId57"/>
    <p:sldId id="281" r:id="rId58"/>
    <p:sldId id="336" r:id="rId59"/>
    <p:sldId id="292" r:id="rId60"/>
    <p:sldId id="422" r:id="rId61"/>
  </p:sldIdLst>
  <p:sldSz cx="9144000" cy="6858000" type="screen4x3"/>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s2319"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00"/>
    <a:srgbClr val="C00000"/>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72611" autoAdjust="0"/>
  </p:normalViewPr>
  <p:slideViewPr>
    <p:cSldViewPr>
      <p:cViewPr>
        <p:scale>
          <a:sx n="73" d="100"/>
          <a:sy n="73" d="100"/>
        </p:scale>
        <p:origin x="-2640"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ancine\Documents\IBR\VTTI\Modules\Revised%20modules\Chart%20in%20Microsoft%20Office%20PowerPoint_0115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prstClr val="black">
                  <a:lumMod val="50000"/>
                  <a:lumOff val="50000"/>
                </a:prstClr>
              </a:solidFill>
              <a:ln>
                <a:solidFill>
                  <a:schemeClr val="tx1"/>
                </a:solidFill>
              </a:ln>
            </c:spPr>
          </c:dPt>
          <c:dPt>
            <c:idx val="1"/>
            <c:invertIfNegative val="0"/>
            <c:bubble3D val="0"/>
            <c:spPr>
              <a:solidFill>
                <a:schemeClr val="tx1">
                  <a:lumMod val="50000"/>
                  <a:lumOff val="50000"/>
                </a:schemeClr>
              </a:solidFill>
              <a:ln>
                <a:solidFill>
                  <a:schemeClr val="tx1"/>
                </a:solidFill>
              </a:ln>
            </c:spPr>
          </c:dPt>
          <c:dPt>
            <c:idx val="2"/>
            <c:invertIfNegative val="0"/>
            <c:bubble3D val="0"/>
            <c:spPr>
              <a:solidFill>
                <a:schemeClr val="accent2"/>
              </a:solidFill>
              <a:ln>
                <a:solidFill>
                  <a:schemeClr val="tx1"/>
                </a:solidFill>
              </a:ln>
            </c:spPr>
          </c:dPt>
          <c:dLbls>
            <c:txPr>
              <a:bodyPr/>
              <a:lstStyle/>
              <a:p>
                <a:pPr>
                  <a:defRPr sz="2000" b="1"/>
                </a:pPr>
                <a:endParaRPr lang="en-US"/>
              </a:p>
            </c:txPr>
            <c:dLblPos val="inEnd"/>
            <c:showLegendKey val="0"/>
            <c:showVal val="1"/>
            <c:showCatName val="0"/>
            <c:showSerName val="0"/>
            <c:showPercent val="0"/>
            <c:showBubbleSize val="0"/>
            <c:showLeaderLines val="0"/>
          </c:dLbls>
          <c:cat>
            <c:strRef>
              <c:f>Sheet1!$A$2:$A$4</c:f>
              <c:strCache>
                <c:ptCount val="3"/>
                <c:pt idx="0">
                  <c:v>MEDICAL 
CONDITIONS</c:v>
                </c:pt>
                <c:pt idx="1">
                  <c:v>ALCOHOL OR
 DRUG USE</c:v>
                </c:pt>
                <c:pt idx="2">
                  <c:v>FATIGUE</c:v>
                </c:pt>
              </c:strCache>
            </c:strRef>
          </c:cat>
          <c:val>
            <c:numRef>
              <c:f>Sheet1!$B$2:$B$4</c:f>
              <c:numCache>
                <c:formatCode>General</c:formatCode>
                <c:ptCount val="3"/>
                <c:pt idx="0">
                  <c:v>10</c:v>
                </c:pt>
                <c:pt idx="1">
                  <c:v>29</c:v>
                </c:pt>
                <c:pt idx="2">
                  <c:v>31</c:v>
                </c:pt>
              </c:numCache>
            </c:numRef>
          </c:val>
        </c:ser>
        <c:dLbls>
          <c:showLegendKey val="0"/>
          <c:showVal val="0"/>
          <c:showCatName val="0"/>
          <c:showSerName val="0"/>
          <c:showPercent val="0"/>
          <c:showBubbleSize val="0"/>
        </c:dLbls>
        <c:gapWidth val="75"/>
        <c:overlap val="40"/>
        <c:axId val="265003008"/>
        <c:axId val="254372096"/>
      </c:barChart>
      <c:catAx>
        <c:axId val="265003008"/>
        <c:scaling>
          <c:orientation val="minMax"/>
        </c:scaling>
        <c:delete val="0"/>
        <c:axPos val="l"/>
        <c:majorTickMark val="none"/>
        <c:minorTickMark val="none"/>
        <c:tickLblPos val="nextTo"/>
        <c:txPr>
          <a:bodyPr/>
          <a:lstStyle/>
          <a:p>
            <a:pPr>
              <a:defRPr sz="1800" b="1"/>
            </a:pPr>
            <a:endParaRPr lang="en-US"/>
          </a:p>
        </c:txPr>
        <c:crossAx val="254372096"/>
        <c:crosses val="autoZero"/>
        <c:auto val="1"/>
        <c:lblAlgn val="ctr"/>
        <c:lblOffset val="100"/>
        <c:noMultiLvlLbl val="0"/>
      </c:catAx>
      <c:valAx>
        <c:axId val="254372096"/>
        <c:scaling>
          <c:orientation val="minMax"/>
          <c:max val="35"/>
          <c:min val="0"/>
        </c:scaling>
        <c:delete val="0"/>
        <c:axPos val="b"/>
        <c:majorGridlines/>
        <c:title>
          <c:tx>
            <c:rich>
              <a:bodyPr/>
              <a:lstStyle/>
              <a:p>
                <a:pPr>
                  <a:defRPr/>
                </a:pPr>
                <a:r>
                  <a:rPr lang="en-US" sz="1800" dirty="0"/>
                  <a:t>% OF</a:t>
                </a:r>
                <a:r>
                  <a:rPr lang="en-US" sz="1800" baseline="0" dirty="0"/>
                  <a:t> ACCIDENTS IN WHICH FACTOR WAS IDENTIFIED</a:t>
                </a:r>
                <a:endParaRPr lang="en-US" sz="1800" dirty="0"/>
              </a:p>
            </c:rich>
          </c:tx>
          <c:layout/>
          <c:overlay val="0"/>
        </c:title>
        <c:numFmt formatCode="General" sourceLinked="1"/>
        <c:majorTickMark val="none"/>
        <c:minorTickMark val="none"/>
        <c:tickLblPos val="nextTo"/>
        <c:crossAx val="265003008"/>
        <c:crosses val="autoZero"/>
        <c:crossBetween val="between"/>
        <c:majorUnit val="1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8357D-EBC0-46F2-A3B4-1F2077F06258}" type="doc">
      <dgm:prSet loTypeId="urn:microsoft.com/office/officeart/2005/8/layout/matrix3" loCatId="matrix" qsTypeId="urn:microsoft.com/office/officeart/2005/8/quickstyle/simple5" qsCatId="simple" csTypeId="urn:microsoft.com/office/officeart/2005/8/colors/colorful3" csCatId="colorful" phldr="1"/>
      <dgm:spPr/>
      <dgm:t>
        <a:bodyPr/>
        <a:lstStyle/>
        <a:p>
          <a:endParaRPr lang="en-US"/>
        </a:p>
      </dgm:t>
    </dgm:pt>
    <dgm:pt modelId="{F6DFEFCC-0A1E-4A4E-83B7-3BA117A9A8F1}">
      <dgm:prSet phldrT="[Text]"/>
      <dgm:spPr/>
      <dgm:t>
        <a:bodyPr/>
        <a:lstStyle/>
        <a:p>
          <a:r>
            <a:rPr lang="en-US" b="1" dirty="0" smtClean="0"/>
            <a:t>Time of Day</a:t>
          </a:r>
          <a:endParaRPr lang="en-US" b="1" dirty="0"/>
        </a:p>
      </dgm:t>
    </dgm:pt>
    <dgm:pt modelId="{4E97ADE2-AC50-4F0B-9533-1833CB0FE46D}" type="parTrans" cxnId="{0F55D321-90B3-4EEA-91D1-6FCB38878FAF}">
      <dgm:prSet/>
      <dgm:spPr/>
      <dgm:t>
        <a:bodyPr/>
        <a:lstStyle/>
        <a:p>
          <a:endParaRPr lang="en-US"/>
        </a:p>
      </dgm:t>
    </dgm:pt>
    <dgm:pt modelId="{BEE386B4-0FE0-4D06-8CEF-9AEB59C8AC2C}" type="sibTrans" cxnId="{0F55D321-90B3-4EEA-91D1-6FCB38878FAF}">
      <dgm:prSet/>
      <dgm:spPr/>
      <dgm:t>
        <a:bodyPr/>
        <a:lstStyle/>
        <a:p>
          <a:endParaRPr lang="en-US"/>
        </a:p>
      </dgm:t>
    </dgm:pt>
    <dgm:pt modelId="{97245B4B-A23B-4F29-9044-1160A7BF96D2}">
      <dgm:prSet phldrT="[Text]"/>
      <dgm:spPr/>
      <dgm:t>
        <a:bodyPr/>
        <a:lstStyle/>
        <a:p>
          <a:r>
            <a:rPr lang="en-US" b="1" dirty="0" smtClean="0"/>
            <a:t>Recent Sleep</a:t>
          </a:r>
          <a:endParaRPr lang="en-US" b="1" dirty="0"/>
        </a:p>
      </dgm:t>
    </dgm:pt>
    <dgm:pt modelId="{18FC7734-331C-49A7-A4E9-118FB0A67920}" type="parTrans" cxnId="{158EA619-876B-4C93-9D9E-4B0D50B52EB2}">
      <dgm:prSet/>
      <dgm:spPr/>
      <dgm:t>
        <a:bodyPr/>
        <a:lstStyle/>
        <a:p>
          <a:endParaRPr lang="en-US"/>
        </a:p>
      </dgm:t>
    </dgm:pt>
    <dgm:pt modelId="{29E48D6B-959D-44A6-8059-A82229EB9B45}" type="sibTrans" cxnId="{158EA619-876B-4C93-9D9E-4B0D50B52EB2}">
      <dgm:prSet/>
      <dgm:spPr/>
      <dgm:t>
        <a:bodyPr/>
        <a:lstStyle/>
        <a:p>
          <a:endParaRPr lang="en-US"/>
        </a:p>
      </dgm:t>
    </dgm:pt>
    <dgm:pt modelId="{9247C7D1-25D5-43C2-B525-C86EF593D9FF}">
      <dgm:prSet phldrT="[Text]"/>
      <dgm:spPr/>
      <dgm:t>
        <a:bodyPr/>
        <a:lstStyle/>
        <a:p>
          <a:r>
            <a:rPr lang="en-US" b="1" dirty="0" smtClean="0"/>
            <a:t>Continuous Hours Awake</a:t>
          </a:r>
          <a:endParaRPr lang="en-US" b="1" dirty="0"/>
        </a:p>
      </dgm:t>
    </dgm:pt>
    <dgm:pt modelId="{56AEBC02-10AA-4721-8104-9A39B18F15FB}" type="parTrans" cxnId="{649731EA-A0BE-4FDF-8904-A0A1856E121C}">
      <dgm:prSet/>
      <dgm:spPr/>
      <dgm:t>
        <a:bodyPr/>
        <a:lstStyle/>
        <a:p>
          <a:endParaRPr lang="en-US"/>
        </a:p>
      </dgm:t>
    </dgm:pt>
    <dgm:pt modelId="{33D01159-7D87-4989-8CC9-50C0D0792D5B}" type="sibTrans" cxnId="{649731EA-A0BE-4FDF-8904-A0A1856E121C}">
      <dgm:prSet/>
      <dgm:spPr/>
      <dgm:t>
        <a:bodyPr/>
        <a:lstStyle/>
        <a:p>
          <a:endParaRPr lang="en-US"/>
        </a:p>
      </dgm:t>
    </dgm:pt>
    <dgm:pt modelId="{9153FF42-FBE7-41AC-9700-0A4E333A720E}">
      <dgm:prSet phldrT="[Text]"/>
      <dgm:spPr/>
      <dgm:t>
        <a:bodyPr/>
        <a:lstStyle/>
        <a:p>
          <a:r>
            <a:rPr lang="en-US" b="1" dirty="0" smtClean="0"/>
            <a:t>Cumulative Sleep Debt</a:t>
          </a:r>
          <a:endParaRPr lang="en-US" b="1" dirty="0"/>
        </a:p>
      </dgm:t>
    </dgm:pt>
    <dgm:pt modelId="{ABBF6A91-BE12-4F42-8AF7-0B32FB2B8B33}" type="parTrans" cxnId="{1B795BF1-7DA8-4B85-BEDC-7460F4744D3E}">
      <dgm:prSet/>
      <dgm:spPr/>
      <dgm:t>
        <a:bodyPr/>
        <a:lstStyle/>
        <a:p>
          <a:endParaRPr lang="en-US"/>
        </a:p>
      </dgm:t>
    </dgm:pt>
    <dgm:pt modelId="{30B1D302-85DD-42B6-8D66-2D03CF844975}" type="sibTrans" cxnId="{1B795BF1-7DA8-4B85-BEDC-7460F4744D3E}">
      <dgm:prSet/>
      <dgm:spPr/>
      <dgm:t>
        <a:bodyPr/>
        <a:lstStyle/>
        <a:p>
          <a:endParaRPr lang="en-US"/>
        </a:p>
      </dgm:t>
    </dgm:pt>
    <dgm:pt modelId="{C41E9E72-B3D3-45DA-99D6-2F7957E0FD7A}" type="pres">
      <dgm:prSet presAssocID="{0A98357D-EBC0-46F2-A3B4-1F2077F06258}" presName="matrix" presStyleCnt="0">
        <dgm:presLayoutVars>
          <dgm:chMax val="1"/>
          <dgm:dir/>
          <dgm:resizeHandles val="exact"/>
        </dgm:presLayoutVars>
      </dgm:prSet>
      <dgm:spPr/>
      <dgm:t>
        <a:bodyPr/>
        <a:lstStyle/>
        <a:p>
          <a:endParaRPr lang="en-US"/>
        </a:p>
      </dgm:t>
    </dgm:pt>
    <dgm:pt modelId="{4EF867B1-AD03-4729-9A71-33AEEA3C8FAE}" type="pres">
      <dgm:prSet presAssocID="{0A98357D-EBC0-46F2-A3B4-1F2077F06258}" presName="diamond" presStyleLbl="bgShp" presStyleIdx="0" presStyleCnt="1"/>
      <dgm:spPr/>
    </dgm:pt>
    <dgm:pt modelId="{7DF63C52-7AAE-4B30-8928-6BF2DB206874}" type="pres">
      <dgm:prSet presAssocID="{0A98357D-EBC0-46F2-A3B4-1F2077F06258}" presName="quad1" presStyleLbl="node1" presStyleIdx="0" presStyleCnt="4">
        <dgm:presLayoutVars>
          <dgm:chMax val="0"/>
          <dgm:chPref val="0"/>
          <dgm:bulletEnabled val="1"/>
        </dgm:presLayoutVars>
      </dgm:prSet>
      <dgm:spPr/>
      <dgm:t>
        <a:bodyPr/>
        <a:lstStyle/>
        <a:p>
          <a:endParaRPr lang="en-US"/>
        </a:p>
      </dgm:t>
    </dgm:pt>
    <dgm:pt modelId="{2DE0F66D-1390-4A84-B3DB-B4EA1519962D}" type="pres">
      <dgm:prSet presAssocID="{0A98357D-EBC0-46F2-A3B4-1F2077F06258}" presName="quad2" presStyleLbl="node1" presStyleIdx="1" presStyleCnt="4">
        <dgm:presLayoutVars>
          <dgm:chMax val="0"/>
          <dgm:chPref val="0"/>
          <dgm:bulletEnabled val="1"/>
        </dgm:presLayoutVars>
      </dgm:prSet>
      <dgm:spPr/>
      <dgm:t>
        <a:bodyPr/>
        <a:lstStyle/>
        <a:p>
          <a:endParaRPr lang="en-US"/>
        </a:p>
      </dgm:t>
    </dgm:pt>
    <dgm:pt modelId="{EE653AE8-D844-481F-A9DE-F48747FFEA0B}" type="pres">
      <dgm:prSet presAssocID="{0A98357D-EBC0-46F2-A3B4-1F2077F06258}" presName="quad3" presStyleLbl="node1" presStyleIdx="2" presStyleCnt="4" custLinFactNeighborX="1282" custLinFactNeighborY="-1910">
        <dgm:presLayoutVars>
          <dgm:chMax val="0"/>
          <dgm:chPref val="0"/>
          <dgm:bulletEnabled val="1"/>
        </dgm:presLayoutVars>
      </dgm:prSet>
      <dgm:spPr/>
      <dgm:t>
        <a:bodyPr/>
        <a:lstStyle/>
        <a:p>
          <a:endParaRPr lang="en-US"/>
        </a:p>
      </dgm:t>
    </dgm:pt>
    <dgm:pt modelId="{5C9D1129-AC7C-452D-A178-C4C4AD544B7F}" type="pres">
      <dgm:prSet presAssocID="{0A98357D-EBC0-46F2-A3B4-1F2077F06258}" presName="quad4" presStyleLbl="node1" presStyleIdx="3" presStyleCnt="4">
        <dgm:presLayoutVars>
          <dgm:chMax val="0"/>
          <dgm:chPref val="0"/>
          <dgm:bulletEnabled val="1"/>
        </dgm:presLayoutVars>
      </dgm:prSet>
      <dgm:spPr/>
      <dgm:t>
        <a:bodyPr/>
        <a:lstStyle/>
        <a:p>
          <a:endParaRPr lang="en-US"/>
        </a:p>
      </dgm:t>
    </dgm:pt>
  </dgm:ptLst>
  <dgm:cxnLst>
    <dgm:cxn modelId="{6F36E50B-D759-466D-AEB8-304A28589CDA}" type="presOf" srcId="{0A98357D-EBC0-46F2-A3B4-1F2077F06258}" destId="{C41E9E72-B3D3-45DA-99D6-2F7957E0FD7A}" srcOrd="0" destOrd="0" presId="urn:microsoft.com/office/officeart/2005/8/layout/matrix3"/>
    <dgm:cxn modelId="{70F722E0-89C3-427C-8E9A-815D812CFD97}" type="presOf" srcId="{97245B4B-A23B-4F29-9044-1160A7BF96D2}" destId="{2DE0F66D-1390-4A84-B3DB-B4EA1519962D}" srcOrd="0" destOrd="0" presId="urn:microsoft.com/office/officeart/2005/8/layout/matrix3"/>
    <dgm:cxn modelId="{158EA619-876B-4C93-9D9E-4B0D50B52EB2}" srcId="{0A98357D-EBC0-46F2-A3B4-1F2077F06258}" destId="{97245B4B-A23B-4F29-9044-1160A7BF96D2}" srcOrd="1" destOrd="0" parTransId="{18FC7734-331C-49A7-A4E9-118FB0A67920}" sibTransId="{29E48D6B-959D-44A6-8059-A82229EB9B45}"/>
    <dgm:cxn modelId="{0F55D321-90B3-4EEA-91D1-6FCB38878FAF}" srcId="{0A98357D-EBC0-46F2-A3B4-1F2077F06258}" destId="{F6DFEFCC-0A1E-4A4E-83B7-3BA117A9A8F1}" srcOrd="0" destOrd="0" parTransId="{4E97ADE2-AC50-4F0B-9533-1833CB0FE46D}" sibTransId="{BEE386B4-0FE0-4D06-8CEF-9AEB59C8AC2C}"/>
    <dgm:cxn modelId="{AA9DBB76-5979-4966-BD08-968F1A34DFEF}" type="presOf" srcId="{9247C7D1-25D5-43C2-B525-C86EF593D9FF}" destId="{EE653AE8-D844-481F-A9DE-F48747FFEA0B}" srcOrd="0" destOrd="0" presId="urn:microsoft.com/office/officeart/2005/8/layout/matrix3"/>
    <dgm:cxn modelId="{DB462A29-5DF4-49E7-B92A-271B276C5F40}" type="presOf" srcId="{F6DFEFCC-0A1E-4A4E-83B7-3BA117A9A8F1}" destId="{7DF63C52-7AAE-4B30-8928-6BF2DB206874}" srcOrd="0" destOrd="0" presId="urn:microsoft.com/office/officeart/2005/8/layout/matrix3"/>
    <dgm:cxn modelId="{1B795BF1-7DA8-4B85-BEDC-7460F4744D3E}" srcId="{0A98357D-EBC0-46F2-A3B4-1F2077F06258}" destId="{9153FF42-FBE7-41AC-9700-0A4E333A720E}" srcOrd="3" destOrd="0" parTransId="{ABBF6A91-BE12-4F42-8AF7-0B32FB2B8B33}" sibTransId="{30B1D302-85DD-42B6-8D66-2D03CF844975}"/>
    <dgm:cxn modelId="{9E27DE2A-9DFF-4600-A27B-D476D79DB1F0}" type="presOf" srcId="{9153FF42-FBE7-41AC-9700-0A4E333A720E}" destId="{5C9D1129-AC7C-452D-A178-C4C4AD544B7F}" srcOrd="0" destOrd="0" presId="urn:microsoft.com/office/officeart/2005/8/layout/matrix3"/>
    <dgm:cxn modelId="{649731EA-A0BE-4FDF-8904-A0A1856E121C}" srcId="{0A98357D-EBC0-46F2-A3B4-1F2077F06258}" destId="{9247C7D1-25D5-43C2-B525-C86EF593D9FF}" srcOrd="2" destOrd="0" parTransId="{56AEBC02-10AA-4721-8104-9A39B18F15FB}" sibTransId="{33D01159-7D87-4989-8CC9-50C0D0792D5B}"/>
    <dgm:cxn modelId="{1F9B9541-DA42-4060-A0FC-8D678DC1C0F0}" type="presParOf" srcId="{C41E9E72-B3D3-45DA-99D6-2F7957E0FD7A}" destId="{4EF867B1-AD03-4729-9A71-33AEEA3C8FAE}" srcOrd="0" destOrd="0" presId="urn:microsoft.com/office/officeart/2005/8/layout/matrix3"/>
    <dgm:cxn modelId="{78B36093-A5CA-4922-9156-3130AC1603E0}" type="presParOf" srcId="{C41E9E72-B3D3-45DA-99D6-2F7957E0FD7A}" destId="{7DF63C52-7AAE-4B30-8928-6BF2DB206874}" srcOrd="1" destOrd="0" presId="urn:microsoft.com/office/officeart/2005/8/layout/matrix3"/>
    <dgm:cxn modelId="{821B69A8-776D-4F75-9F3C-30C192F63F0B}" type="presParOf" srcId="{C41E9E72-B3D3-45DA-99D6-2F7957E0FD7A}" destId="{2DE0F66D-1390-4A84-B3DB-B4EA1519962D}" srcOrd="2" destOrd="0" presId="urn:microsoft.com/office/officeart/2005/8/layout/matrix3"/>
    <dgm:cxn modelId="{982A65A6-97D6-4538-AC1F-D37E21D4F12E}" type="presParOf" srcId="{C41E9E72-B3D3-45DA-99D6-2F7957E0FD7A}" destId="{EE653AE8-D844-481F-A9DE-F48747FFEA0B}" srcOrd="3" destOrd="0" presId="urn:microsoft.com/office/officeart/2005/8/layout/matrix3"/>
    <dgm:cxn modelId="{1182BE48-3744-4659-99FA-9F7B057CFD5F}" type="presParOf" srcId="{C41E9E72-B3D3-45DA-99D6-2F7957E0FD7A}" destId="{5C9D1129-AC7C-452D-A178-C4C4AD544B7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smtClean="0"/>
            <a:t>Fatigue Management</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Regulators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Scheduling and Management</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smtClean="0"/>
            <a:t>Drivers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B832E04E-D843-4B1E-AFED-7D910CB93F50}" type="presOf" srcId="{5FF8448B-A94B-45D5-A0DE-8333A2EEE614}" destId="{26DE3F94-1740-4EAE-B4FA-2BC17126F58F}"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E1D0F764-1E08-493B-A9C8-C6D538CA3F3D}" srcId="{5FF8448B-A94B-45D5-A0DE-8333A2EEE614}" destId="{121EC8C3-7BCA-4514-963A-A73DC6695B29}" srcOrd="1" destOrd="0" parTransId="{9CA0DC9A-F53C-4F63-851F-BE1AAFB70381}" sibTransId="{39DB612D-3208-46D3-9A38-DFA0F93C0E0F}"/>
    <dgm:cxn modelId="{3C842C33-3ED3-4FDC-BD24-23FE0C3EA4BD}" type="presOf" srcId="{1201BB82-CEA4-499B-A1DB-43A4516B9A98}" destId="{4FC5F6AC-60D5-4E49-8B55-4CB82BD9528B}" srcOrd="0" destOrd="0" presId="urn:microsoft.com/office/officeart/2005/8/layout/radial4"/>
    <dgm:cxn modelId="{3164AFE0-A7F3-46BD-A00D-91878851F31A}" type="presOf" srcId="{9E6A6ACA-856F-43FA-B830-B114A9B25D24}" destId="{0B1153D3-FCE2-40AD-BB0C-06CB6DA91ECD}" srcOrd="0" destOrd="0" presId="urn:microsoft.com/office/officeart/2005/8/layout/radial4"/>
    <dgm:cxn modelId="{06EBD40C-4C56-453B-8041-72670DF880F3}" type="presOf" srcId="{943FC3FD-CB84-4BAB-A2C8-05D7B920500D}" destId="{20D10F18-1457-4EB7-958E-15EF45D6801A}" srcOrd="0" destOrd="0" presId="urn:microsoft.com/office/officeart/2005/8/layout/radial4"/>
    <dgm:cxn modelId="{7D4718F5-4D0C-4264-ADD9-16DFD7122985}" type="presOf" srcId="{121EC8C3-7BCA-4514-963A-A73DC6695B29}" destId="{CAE65301-9131-410E-B558-0D223DE990D2}"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C5656F56-19DA-4305-AA03-2679781BCD09}" srcId="{5FF8448B-A94B-45D5-A0DE-8333A2EEE614}" destId="{1201BB82-CEA4-499B-A1DB-43A4516B9A98}" srcOrd="2" destOrd="0" parTransId="{C84B3AE5-9E56-40FD-B7FD-25A512060398}" sibTransId="{EE76342B-69F0-4AAF-8431-153598A0CA02}"/>
    <dgm:cxn modelId="{9231B8F8-923E-4C0E-B824-92A7404D0BF7}" type="presOf" srcId="{391FC4F1-5F06-48D2-AC35-216856A2C175}" destId="{CB861433-09A8-4B9F-B43C-F2705FD29CA4}" srcOrd="0" destOrd="0" presId="urn:microsoft.com/office/officeart/2005/8/layout/radial4"/>
    <dgm:cxn modelId="{1994614E-7C45-46EF-BC73-45D7A45FF21D}" type="presOf" srcId="{C84B3AE5-9E56-40FD-B7FD-25A512060398}" destId="{9EA7BA6B-D1FC-4DC1-958E-1A25B5A0904F}" srcOrd="0" destOrd="0" presId="urn:microsoft.com/office/officeart/2005/8/layout/radial4"/>
    <dgm:cxn modelId="{0BFD548A-EE1D-481E-B185-DBD29BD5A850}" type="presOf" srcId="{9CA0DC9A-F53C-4F63-851F-BE1AAFB70381}" destId="{FE3D06A3-056E-479E-ACD6-2F10748BBA51}" srcOrd="0" destOrd="0" presId="urn:microsoft.com/office/officeart/2005/8/layout/radial4"/>
    <dgm:cxn modelId="{BCC5D2EB-505B-4CCB-8302-F783A3F7AC26}" type="presParOf" srcId="{0B1153D3-FCE2-40AD-BB0C-06CB6DA91ECD}" destId="{26DE3F94-1740-4EAE-B4FA-2BC17126F58F}" srcOrd="0" destOrd="0" presId="urn:microsoft.com/office/officeart/2005/8/layout/radial4"/>
    <dgm:cxn modelId="{0AD27D95-CD57-4B3B-A423-A79E64FC56D7}" type="presParOf" srcId="{0B1153D3-FCE2-40AD-BB0C-06CB6DA91ECD}" destId="{20D10F18-1457-4EB7-958E-15EF45D6801A}" srcOrd="1" destOrd="0" presId="urn:microsoft.com/office/officeart/2005/8/layout/radial4"/>
    <dgm:cxn modelId="{7F96EDD2-267D-40E6-AD4D-EA90F5B3FD50}" type="presParOf" srcId="{0B1153D3-FCE2-40AD-BB0C-06CB6DA91ECD}" destId="{CB861433-09A8-4B9F-B43C-F2705FD29CA4}" srcOrd="2" destOrd="0" presId="urn:microsoft.com/office/officeart/2005/8/layout/radial4"/>
    <dgm:cxn modelId="{4B199CD4-976B-41C4-A74E-5AC020131449}" type="presParOf" srcId="{0B1153D3-FCE2-40AD-BB0C-06CB6DA91ECD}" destId="{FE3D06A3-056E-479E-ACD6-2F10748BBA51}" srcOrd="3" destOrd="0" presId="urn:microsoft.com/office/officeart/2005/8/layout/radial4"/>
    <dgm:cxn modelId="{CC6BC60B-5A5D-4A95-BB35-1EF561AA64C0}" type="presParOf" srcId="{0B1153D3-FCE2-40AD-BB0C-06CB6DA91ECD}" destId="{CAE65301-9131-410E-B558-0D223DE990D2}" srcOrd="4" destOrd="0" presId="urn:microsoft.com/office/officeart/2005/8/layout/radial4"/>
    <dgm:cxn modelId="{2B196E69-8DE8-4D92-9E95-EC571A3ED710}" type="presParOf" srcId="{0B1153D3-FCE2-40AD-BB0C-06CB6DA91ECD}" destId="{9EA7BA6B-D1FC-4DC1-958E-1A25B5A0904F}" srcOrd="5" destOrd="0" presId="urn:microsoft.com/office/officeart/2005/8/layout/radial4"/>
    <dgm:cxn modelId="{258E71E5-6416-44BA-9562-31D3D3A3158C}"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smtClean="0"/>
            <a:t>Fatigue Management</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Regulators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Scheduling and Management</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smtClean="0"/>
            <a:t>Drivers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3EF75445-B70C-4C95-A939-2B5D3B8524D3}" type="presOf" srcId="{5FF8448B-A94B-45D5-A0DE-8333A2EEE614}" destId="{26DE3F94-1740-4EAE-B4FA-2BC17126F58F}" srcOrd="0" destOrd="0" presId="urn:microsoft.com/office/officeart/2005/8/layout/radial4"/>
    <dgm:cxn modelId="{D42A419F-0043-4B2A-BFD3-9F4DB3D2B715}" type="presOf" srcId="{9CA0DC9A-F53C-4F63-851F-BE1AAFB70381}" destId="{FE3D06A3-056E-479E-ACD6-2F10748BBA51}"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7DFC6C64-A907-4E55-91C9-528573B0398D}" type="presOf" srcId="{121EC8C3-7BCA-4514-963A-A73DC6695B29}" destId="{CAE65301-9131-410E-B558-0D223DE990D2}" srcOrd="0" destOrd="0" presId="urn:microsoft.com/office/officeart/2005/8/layout/radial4"/>
    <dgm:cxn modelId="{16D43C9F-9C12-4838-ACFF-0209B10A069D}" type="presOf" srcId="{C84B3AE5-9E56-40FD-B7FD-25A512060398}" destId="{9EA7BA6B-D1FC-4DC1-958E-1A25B5A0904F}" srcOrd="0" destOrd="0" presId="urn:microsoft.com/office/officeart/2005/8/layout/radial4"/>
    <dgm:cxn modelId="{A337B80D-8215-4A99-91B2-0A9584241F5B}" type="presOf" srcId="{943FC3FD-CB84-4BAB-A2C8-05D7B920500D}" destId="{20D10F18-1457-4EB7-958E-15EF45D6801A}"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5138FEBB-8345-48B5-88F8-7FD8FDDBD6D6}" type="presOf" srcId="{9E6A6ACA-856F-43FA-B830-B114A9B25D24}" destId="{0B1153D3-FCE2-40AD-BB0C-06CB6DA91ECD}" srcOrd="0" destOrd="0" presId="urn:microsoft.com/office/officeart/2005/8/layout/radial4"/>
    <dgm:cxn modelId="{52654EE4-73A4-484B-B2EB-F6C1C06E4CED}" type="presOf" srcId="{391FC4F1-5F06-48D2-AC35-216856A2C175}" destId="{CB861433-09A8-4B9F-B43C-F2705FD29CA4}" srcOrd="0" destOrd="0" presId="urn:microsoft.com/office/officeart/2005/8/layout/radial4"/>
    <dgm:cxn modelId="{8C4E1EDA-56A3-4A25-9AE0-779DB268AD20}" type="presOf" srcId="{1201BB82-CEA4-499B-A1DB-43A4516B9A98}" destId="{4FC5F6AC-60D5-4E49-8B55-4CB82BD9528B}" srcOrd="0" destOrd="0" presId="urn:microsoft.com/office/officeart/2005/8/layout/radial4"/>
    <dgm:cxn modelId="{3867130C-A43C-45EA-913B-642AC50BF5FA}" type="presParOf" srcId="{0B1153D3-FCE2-40AD-BB0C-06CB6DA91ECD}" destId="{26DE3F94-1740-4EAE-B4FA-2BC17126F58F}" srcOrd="0" destOrd="0" presId="urn:microsoft.com/office/officeart/2005/8/layout/radial4"/>
    <dgm:cxn modelId="{7994DCCA-8002-431B-8CDB-695671AF79FA}" type="presParOf" srcId="{0B1153D3-FCE2-40AD-BB0C-06CB6DA91ECD}" destId="{20D10F18-1457-4EB7-958E-15EF45D6801A}" srcOrd="1" destOrd="0" presId="urn:microsoft.com/office/officeart/2005/8/layout/radial4"/>
    <dgm:cxn modelId="{E01B5AE9-E80B-4B40-A9D8-C3DB6BA97050}" type="presParOf" srcId="{0B1153D3-FCE2-40AD-BB0C-06CB6DA91ECD}" destId="{CB861433-09A8-4B9F-B43C-F2705FD29CA4}" srcOrd="2" destOrd="0" presId="urn:microsoft.com/office/officeart/2005/8/layout/radial4"/>
    <dgm:cxn modelId="{03280D36-D3CC-4A7A-9F48-6746148D07E1}" type="presParOf" srcId="{0B1153D3-FCE2-40AD-BB0C-06CB6DA91ECD}" destId="{FE3D06A3-056E-479E-ACD6-2F10748BBA51}" srcOrd="3" destOrd="0" presId="urn:microsoft.com/office/officeart/2005/8/layout/radial4"/>
    <dgm:cxn modelId="{62585029-98D3-43AF-AA7B-99FB0D813E62}" type="presParOf" srcId="{0B1153D3-FCE2-40AD-BB0C-06CB6DA91ECD}" destId="{CAE65301-9131-410E-B558-0D223DE990D2}" srcOrd="4" destOrd="0" presId="urn:microsoft.com/office/officeart/2005/8/layout/radial4"/>
    <dgm:cxn modelId="{E9E5F673-68AB-452D-928B-E9352A0EE5F9}" type="presParOf" srcId="{0B1153D3-FCE2-40AD-BB0C-06CB6DA91ECD}" destId="{9EA7BA6B-D1FC-4DC1-958E-1A25B5A0904F}" srcOrd="5" destOrd="0" presId="urn:microsoft.com/office/officeart/2005/8/layout/radial4"/>
    <dgm:cxn modelId="{7F3D00CA-8EB7-4A8C-84B6-63FC3C2766C1}"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smtClean="0"/>
            <a:t>Fatigue Management</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Regulators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Scheduling and Management</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smtClean="0"/>
            <a:t>Drivers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4850D180-E3CA-4401-A95D-A7456615011F}" type="presOf" srcId="{C84B3AE5-9E56-40FD-B7FD-25A512060398}" destId="{9EA7BA6B-D1FC-4DC1-958E-1A25B5A0904F}"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AC19AB58-3671-47F9-B01E-4FF6B0334E5A}" type="presOf" srcId="{9E6A6ACA-856F-43FA-B830-B114A9B25D24}" destId="{0B1153D3-FCE2-40AD-BB0C-06CB6DA91ECD}" srcOrd="0" destOrd="0" presId="urn:microsoft.com/office/officeart/2005/8/layout/radial4"/>
    <dgm:cxn modelId="{607ED7F0-C478-478E-A36F-744CCB3A500E}" type="presOf" srcId="{1201BB82-CEA4-499B-A1DB-43A4516B9A98}" destId="{4FC5F6AC-60D5-4E49-8B55-4CB82BD9528B}"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DFE27ACC-B4F5-4078-99C2-2B047A45B116}" type="presOf" srcId="{121EC8C3-7BCA-4514-963A-A73DC6695B29}" destId="{CAE65301-9131-410E-B558-0D223DE990D2}" srcOrd="0" destOrd="0" presId="urn:microsoft.com/office/officeart/2005/8/layout/radial4"/>
    <dgm:cxn modelId="{CA5F64AD-D44B-4B85-9448-CB011F9F27D0}" type="presOf" srcId="{5FF8448B-A94B-45D5-A0DE-8333A2EEE614}" destId="{26DE3F94-1740-4EAE-B4FA-2BC17126F58F}" srcOrd="0" destOrd="0" presId="urn:microsoft.com/office/officeart/2005/8/layout/radial4"/>
    <dgm:cxn modelId="{3BC9B53A-A3D6-44CB-BCDD-6207365F250B}" type="presOf" srcId="{391FC4F1-5F06-48D2-AC35-216856A2C175}" destId="{CB861433-09A8-4B9F-B43C-F2705FD29CA4}" srcOrd="0" destOrd="0" presId="urn:microsoft.com/office/officeart/2005/8/layout/radial4"/>
    <dgm:cxn modelId="{174452C3-5220-4030-A6E8-4A1136F6DD85}" type="presOf" srcId="{9CA0DC9A-F53C-4F63-851F-BE1AAFB70381}" destId="{FE3D06A3-056E-479E-ACD6-2F10748BBA51}" srcOrd="0" destOrd="0" presId="urn:microsoft.com/office/officeart/2005/8/layout/radial4"/>
    <dgm:cxn modelId="{A93DB7B4-F8BB-456F-9F2D-1452D9FD8045}" type="presOf" srcId="{943FC3FD-CB84-4BAB-A2C8-05D7B920500D}" destId="{20D10F18-1457-4EB7-958E-15EF45D6801A}" srcOrd="0" destOrd="0" presId="urn:microsoft.com/office/officeart/2005/8/layout/radial4"/>
    <dgm:cxn modelId="{3FA3C1D1-20AA-49FB-AA98-4DB3F8D8F7EA}" type="presParOf" srcId="{0B1153D3-FCE2-40AD-BB0C-06CB6DA91ECD}" destId="{26DE3F94-1740-4EAE-B4FA-2BC17126F58F}" srcOrd="0" destOrd="0" presId="urn:microsoft.com/office/officeart/2005/8/layout/radial4"/>
    <dgm:cxn modelId="{CF879B2F-34E1-41BA-8955-BDFC12A8675D}" type="presParOf" srcId="{0B1153D3-FCE2-40AD-BB0C-06CB6DA91ECD}" destId="{20D10F18-1457-4EB7-958E-15EF45D6801A}" srcOrd="1" destOrd="0" presId="urn:microsoft.com/office/officeart/2005/8/layout/radial4"/>
    <dgm:cxn modelId="{D52CE40D-DE87-4543-B109-331A028260AE}" type="presParOf" srcId="{0B1153D3-FCE2-40AD-BB0C-06CB6DA91ECD}" destId="{CB861433-09A8-4B9F-B43C-F2705FD29CA4}" srcOrd="2" destOrd="0" presId="urn:microsoft.com/office/officeart/2005/8/layout/radial4"/>
    <dgm:cxn modelId="{82295862-0EFF-42CB-AB98-84A3FBB0BE4A}" type="presParOf" srcId="{0B1153D3-FCE2-40AD-BB0C-06CB6DA91ECD}" destId="{FE3D06A3-056E-479E-ACD6-2F10748BBA51}" srcOrd="3" destOrd="0" presId="urn:microsoft.com/office/officeart/2005/8/layout/radial4"/>
    <dgm:cxn modelId="{14559378-99B1-40ED-A21B-A2238FE4EAEE}" type="presParOf" srcId="{0B1153D3-FCE2-40AD-BB0C-06CB6DA91ECD}" destId="{CAE65301-9131-410E-B558-0D223DE990D2}" srcOrd="4" destOrd="0" presId="urn:microsoft.com/office/officeart/2005/8/layout/radial4"/>
    <dgm:cxn modelId="{0832538A-65BC-447B-A833-DE49A02652A2}" type="presParOf" srcId="{0B1153D3-FCE2-40AD-BB0C-06CB6DA91ECD}" destId="{9EA7BA6B-D1FC-4DC1-958E-1A25B5A0904F}" srcOrd="5" destOrd="0" presId="urn:microsoft.com/office/officeart/2005/8/layout/radial4"/>
    <dgm:cxn modelId="{6E1AC089-DF2F-48F8-86C3-5FBD6113B7D2}"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A5DBF9-118B-4249-8B6D-66B1B2B278E9}"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en-US"/>
        </a:p>
      </dgm:t>
    </dgm:pt>
    <dgm:pt modelId="{2B4B0FE2-CE4E-48B1-ADC7-8115B961983A}">
      <dgm:prSet phldrT="[Text]" custT="1"/>
      <dgm:spPr/>
      <dgm:t>
        <a:bodyPr/>
        <a:lstStyle/>
        <a:p>
          <a:r>
            <a:rPr lang="en-US" sz="2000" b="1" dirty="0" smtClean="0">
              <a:effectLst>
                <a:outerShdw blurRad="38100" dist="38100" dir="2700000" algn="tl">
                  <a:srgbClr val="000000">
                    <a:alpha val="43137"/>
                  </a:srgbClr>
                </a:outerShdw>
              </a:effectLst>
            </a:rPr>
            <a:t>INPUT</a:t>
          </a:r>
          <a:r>
            <a:rPr lang="en-US" sz="1700" dirty="0" smtClean="0">
              <a:effectLst>
                <a:outerShdw blurRad="38100" dist="38100" dir="2700000" algn="tl">
                  <a:srgbClr val="000000">
                    <a:alpha val="43137"/>
                  </a:srgbClr>
                </a:outerShdw>
              </a:effectLst>
            </a:rPr>
            <a:t/>
          </a:r>
          <a:br>
            <a:rPr lang="en-US" sz="1700" dirty="0" smtClean="0">
              <a:effectLst>
                <a:outerShdw blurRad="38100" dist="38100" dir="2700000" algn="tl">
                  <a:srgbClr val="000000">
                    <a:alpha val="43137"/>
                  </a:srgbClr>
                </a:outerShdw>
              </a:effectLst>
            </a:rPr>
          </a:br>
          <a:r>
            <a:rPr lang="en-US" sz="1700" dirty="0" smtClean="0"/>
            <a:t>(scheduling, sleep information)</a:t>
          </a:r>
          <a:endParaRPr lang="en-US" sz="1700" dirty="0"/>
        </a:p>
      </dgm:t>
    </dgm:pt>
    <dgm:pt modelId="{8AC6F9C3-A667-48DF-9B4C-EC6DD5CA6ECA}" type="parTrans" cxnId="{3320EC35-E372-406C-8958-6E86EE3C5415}">
      <dgm:prSet/>
      <dgm:spPr/>
      <dgm:t>
        <a:bodyPr/>
        <a:lstStyle/>
        <a:p>
          <a:endParaRPr lang="en-US"/>
        </a:p>
      </dgm:t>
    </dgm:pt>
    <dgm:pt modelId="{158FF87A-0311-4008-83F5-5893E8D8FFDB}" type="sibTrans" cxnId="{3320EC35-E372-406C-8958-6E86EE3C5415}">
      <dgm:prSet/>
      <dgm:spPr/>
      <dgm:t>
        <a:bodyPr/>
        <a:lstStyle/>
        <a:p>
          <a:endParaRPr lang="en-US"/>
        </a:p>
      </dgm:t>
    </dgm:pt>
    <dgm:pt modelId="{DC00B02D-C839-4429-BC8F-7EBC7EE1B084}">
      <dgm:prSet phldrT="[Text]" custT="1"/>
      <dgm:spPr/>
      <dgm:t>
        <a:bodyPr/>
        <a:lstStyle/>
        <a:p>
          <a:r>
            <a:rPr lang="en-US" sz="2000" b="1" dirty="0" smtClean="0">
              <a:effectLst>
                <a:outerShdw blurRad="38100" dist="38100" dir="2700000" algn="tl">
                  <a:srgbClr val="000000">
                    <a:alpha val="43137"/>
                  </a:srgbClr>
                </a:outerShdw>
              </a:effectLst>
            </a:rPr>
            <a:t>DECISION</a:t>
          </a:r>
          <a:endParaRPr lang="en-US" sz="2000" b="1" dirty="0">
            <a:effectLst>
              <a:outerShdw blurRad="38100" dist="38100" dir="2700000" algn="tl">
                <a:srgbClr val="000000">
                  <a:alpha val="43137"/>
                </a:srgbClr>
              </a:outerShdw>
            </a:effectLst>
          </a:endParaRPr>
        </a:p>
      </dgm:t>
    </dgm:pt>
    <dgm:pt modelId="{1F8BFE4F-C111-41EE-8AE2-D248A085157D}" type="parTrans" cxnId="{CD14BBB8-E8BA-4EEA-BF39-CCE0580D1C91}">
      <dgm:prSet/>
      <dgm:spPr>
        <a:ln>
          <a:solidFill>
            <a:schemeClr val="tx1"/>
          </a:solidFill>
          <a:tailEnd type="arrow"/>
        </a:ln>
      </dgm:spPr>
      <dgm:t>
        <a:bodyPr/>
        <a:lstStyle/>
        <a:p>
          <a:endParaRPr lang="en-US"/>
        </a:p>
      </dgm:t>
    </dgm:pt>
    <dgm:pt modelId="{144B787E-1E07-4981-82B1-7764B94F02A1}" type="sibTrans" cxnId="{CD14BBB8-E8BA-4EEA-BF39-CCE0580D1C91}">
      <dgm:prSet/>
      <dgm:spPr/>
      <dgm:t>
        <a:bodyPr/>
        <a:lstStyle/>
        <a:p>
          <a:endParaRPr lang="en-US"/>
        </a:p>
      </dgm:t>
    </dgm:pt>
    <dgm:pt modelId="{CBA5FA6D-898A-4350-B977-DEE730E3A417}">
      <dgm:prSet phldrT="[Text]" custT="1"/>
      <dgm:spPr/>
      <dgm:t>
        <a:bodyPr/>
        <a:lstStyle/>
        <a:p>
          <a:r>
            <a:rPr lang="en-US" sz="2000" b="1" dirty="0" smtClean="0">
              <a:effectLst>
                <a:outerShdw blurRad="38100" dist="38100" dir="2700000" algn="tl">
                  <a:srgbClr val="000000">
                    <a:alpha val="43137"/>
                  </a:srgbClr>
                </a:outerShdw>
              </a:effectLst>
            </a:rPr>
            <a:t>OUTPUT</a:t>
          </a:r>
          <a:br>
            <a:rPr lang="en-US" sz="2000" b="1" dirty="0" smtClean="0">
              <a:effectLst>
                <a:outerShdw blurRad="38100" dist="38100" dir="2700000" algn="tl">
                  <a:srgbClr val="000000">
                    <a:alpha val="43137"/>
                  </a:srgbClr>
                </a:outerShdw>
              </a:effectLst>
            </a:rPr>
          </a:br>
          <a:r>
            <a:rPr lang="en-US" sz="1700" dirty="0" smtClean="0"/>
            <a:t>(fatigue metric)</a:t>
          </a:r>
          <a:endParaRPr lang="en-US" sz="1700" dirty="0"/>
        </a:p>
      </dgm:t>
    </dgm:pt>
    <dgm:pt modelId="{8131DBC4-081E-4898-9484-881BEEB563B6}" type="parTrans" cxnId="{D18453E0-0DAC-41DA-95A8-9F1773E07E5B}">
      <dgm:prSet>
        <dgm:style>
          <a:lnRef idx="1">
            <a:schemeClr val="dk1"/>
          </a:lnRef>
          <a:fillRef idx="0">
            <a:schemeClr val="dk1"/>
          </a:fillRef>
          <a:effectRef idx="0">
            <a:schemeClr val="dk1"/>
          </a:effectRef>
          <a:fontRef idx="minor">
            <a:schemeClr val="tx1"/>
          </a:fontRef>
        </dgm:style>
      </dgm:prSet>
      <dgm:spPr>
        <a:ln w="25400">
          <a:headEnd type="none" w="med" len="med"/>
          <a:tailEnd type="arrow" w="med" len="med"/>
        </a:ln>
      </dgm:spPr>
      <dgm:t>
        <a:bodyPr/>
        <a:lstStyle/>
        <a:p>
          <a:endParaRPr lang="en-US"/>
        </a:p>
      </dgm:t>
    </dgm:pt>
    <dgm:pt modelId="{72190484-7878-4DA0-BA1B-9EB05002C484}" type="sibTrans" cxnId="{D18453E0-0DAC-41DA-95A8-9F1773E07E5B}">
      <dgm:prSet/>
      <dgm:spPr/>
      <dgm:t>
        <a:bodyPr/>
        <a:lstStyle/>
        <a:p>
          <a:endParaRPr lang="en-US"/>
        </a:p>
      </dgm:t>
    </dgm:pt>
    <dgm:pt modelId="{C6C0CC5C-7E5A-416A-8F23-4ECC1F5CF17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600" b="1" dirty="0" smtClean="0">
              <a:effectLst>
                <a:outerShdw blurRad="38100" dist="38100" dir="2700000" algn="tl">
                  <a:srgbClr val="000000">
                    <a:alpha val="43137"/>
                  </a:srgbClr>
                </a:outerShdw>
              </a:effectLst>
            </a:rPr>
            <a:t>PROCEED</a:t>
          </a:r>
          <a:endParaRPr lang="en-US" sz="1600" b="1" dirty="0">
            <a:effectLst>
              <a:outerShdw blurRad="38100" dist="38100" dir="2700000" algn="tl">
                <a:srgbClr val="000000">
                  <a:alpha val="43137"/>
                </a:srgbClr>
              </a:outerShdw>
            </a:effectLst>
          </a:endParaRPr>
        </a:p>
      </dgm:t>
    </dgm:pt>
    <dgm:pt modelId="{EE4AC573-D2F5-4BD6-8A43-7CA9190B8376}" type="parTrans" cxnId="{4E94B6E2-6991-4C2C-B301-CFD0B8B69EAE}">
      <dgm:prSet/>
      <dgm:spPr>
        <a:ln>
          <a:solidFill>
            <a:srgbClr val="92D050"/>
          </a:solidFill>
          <a:tailEnd type="arrow"/>
        </a:ln>
      </dgm:spPr>
      <dgm:t>
        <a:bodyPr/>
        <a:lstStyle/>
        <a:p>
          <a:endParaRPr lang="en-US"/>
        </a:p>
      </dgm:t>
    </dgm:pt>
    <dgm:pt modelId="{43901874-97F7-43C0-B674-7081E9E8B5F4}" type="sibTrans" cxnId="{4E94B6E2-6991-4C2C-B301-CFD0B8B69EAE}">
      <dgm:prSet/>
      <dgm:spPr/>
      <dgm:t>
        <a:bodyPr/>
        <a:lstStyle/>
        <a:p>
          <a:endParaRPr lang="en-US"/>
        </a:p>
      </dgm:t>
    </dgm:pt>
    <dgm:pt modelId="{B4434B0C-B6A5-4695-BA28-DFFBB977EA81}">
      <dgm:prSet phldrT="[Text]" custT="1"/>
      <dgm:spPr/>
      <dgm:t>
        <a:bodyPr/>
        <a:lstStyle/>
        <a:p>
          <a:r>
            <a:rPr lang="en-US" sz="1600" b="1" dirty="0" smtClean="0">
              <a:effectLst>
                <a:outerShdw blurRad="38100" dist="38100" dir="2700000" algn="tl">
                  <a:srgbClr val="000000">
                    <a:alpha val="43137"/>
                  </a:srgbClr>
                </a:outerShdw>
              </a:effectLst>
            </a:rPr>
            <a:t>REEVALUATE</a:t>
          </a:r>
          <a:r>
            <a:rPr lang="en-US" sz="1800" b="1" dirty="0" smtClean="0"/>
            <a:t> </a:t>
          </a:r>
          <a:r>
            <a:rPr lang="en-US" sz="1300" dirty="0" smtClean="0"/>
            <a:t>(with mitigations) </a:t>
          </a:r>
          <a:endParaRPr lang="en-US" sz="1300" dirty="0"/>
        </a:p>
      </dgm:t>
    </dgm:pt>
    <dgm:pt modelId="{AC9DBA81-786F-41D2-804A-9AD49F166D05}" type="parTrans" cxnId="{567B3B06-56B2-4B4A-8D38-A9ADE61E5B53}">
      <dgm:prSet/>
      <dgm:spPr>
        <a:ln>
          <a:solidFill>
            <a:srgbClr val="C00000"/>
          </a:solidFill>
          <a:tailEnd type="arrow"/>
        </a:ln>
      </dgm:spPr>
      <dgm:t>
        <a:bodyPr/>
        <a:lstStyle/>
        <a:p>
          <a:endParaRPr lang="en-US"/>
        </a:p>
      </dgm:t>
    </dgm:pt>
    <dgm:pt modelId="{05EDF262-05D8-426D-8A53-6F26A2AD9D2D}" type="sibTrans" cxnId="{567B3B06-56B2-4B4A-8D38-A9ADE61E5B53}">
      <dgm:prSet/>
      <dgm:spPr/>
      <dgm:t>
        <a:bodyPr/>
        <a:lstStyle/>
        <a:p>
          <a:endParaRPr lang="en-US"/>
        </a:p>
      </dgm:t>
    </dgm:pt>
    <dgm:pt modelId="{4DE8FA8B-AB73-4DFC-88EA-3DA06499B5A8}" type="pres">
      <dgm:prSet presAssocID="{A6A5DBF9-118B-4249-8B6D-66B1B2B278E9}" presName="diagram" presStyleCnt="0">
        <dgm:presLayoutVars>
          <dgm:chPref val="1"/>
          <dgm:dir/>
          <dgm:animOne val="branch"/>
          <dgm:animLvl val="lvl"/>
          <dgm:resizeHandles val="exact"/>
        </dgm:presLayoutVars>
      </dgm:prSet>
      <dgm:spPr/>
      <dgm:t>
        <a:bodyPr/>
        <a:lstStyle/>
        <a:p>
          <a:endParaRPr lang="en-US"/>
        </a:p>
      </dgm:t>
    </dgm:pt>
    <dgm:pt modelId="{9D5C7826-145A-4857-992F-56FE21F96C0F}" type="pres">
      <dgm:prSet presAssocID="{2B4B0FE2-CE4E-48B1-ADC7-8115B961983A}" presName="root1" presStyleCnt="0"/>
      <dgm:spPr/>
    </dgm:pt>
    <dgm:pt modelId="{2EE7980A-A61D-4187-B830-DAA4CE13645E}" type="pres">
      <dgm:prSet presAssocID="{2B4B0FE2-CE4E-48B1-ADC7-8115B961983A}" presName="LevelOneTextNode" presStyleLbl="node0" presStyleIdx="0" presStyleCnt="1" custScaleX="156454" custScaleY="199230">
        <dgm:presLayoutVars>
          <dgm:chPref val="3"/>
        </dgm:presLayoutVars>
      </dgm:prSet>
      <dgm:spPr/>
      <dgm:t>
        <a:bodyPr/>
        <a:lstStyle/>
        <a:p>
          <a:endParaRPr lang="en-US"/>
        </a:p>
      </dgm:t>
    </dgm:pt>
    <dgm:pt modelId="{E3E30101-B880-4674-AE45-6E45FE6837E5}" type="pres">
      <dgm:prSet presAssocID="{2B4B0FE2-CE4E-48B1-ADC7-8115B961983A}" presName="level2hierChild" presStyleCnt="0"/>
      <dgm:spPr/>
    </dgm:pt>
    <dgm:pt modelId="{60D361A7-277A-47EE-AF34-15AC95FE3A3B}" type="pres">
      <dgm:prSet presAssocID="{8131DBC4-081E-4898-9484-881BEEB563B6}" presName="conn2-1" presStyleLbl="parChTrans1D2" presStyleIdx="0" presStyleCnt="1"/>
      <dgm:spPr/>
      <dgm:t>
        <a:bodyPr/>
        <a:lstStyle/>
        <a:p>
          <a:endParaRPr lang="en-US"/>
        </a:p>
      </dgm:t>
    </dgm:pt>
    <dgm:pt modelId="{98AA1B28-A21A-45C9-873B-F58230332E06}" type="pres">
      <dgm:prSet presAssocID="{8131DBC4-081E-4898-9484-881BEEB563B6}" presName="connTx" presStyleLbl="parChTrans1D2" presStyleIdx="0" presStyleCnt="1"/>
      <dgm:spPr/>
      <dgm:t>
        <a:bodyPr/>
        <a:lstStyle/>
        <a:p>
          <a:endParaRPr lang="en-US"/>
        </a:p>
      </dgm:t>
    </dgm:pt>
    <dgm:pt modelId="{32BF66A9-78FC-4665-8898-B61835C48E15}" type="pres">
      <dgm:prSet presAssocID="{CBA5FA6D-898A-4350-B977-DEE730E3A417}" presName="root2" presStyleCnt="0"/>
      <dgm:spPr/>
    </dgm:pt>
    <dgm:pt modelId="{6E475AE2-B92A-44EE-9B64-E5A0C8B4FD57}" type="pres">
      <dgm:prSet presAssocID="{CBA5FA6D-898A-4350-B977-DEE730E3A417}" presName="LevelTwoTextNode" presStyleLbl="node2" presStyleIdx="0" presStyleCnt="1" custScaleX="157522" custScaleY="211652">
        <dgm:presLayoutVars>
          <dgm:chPref val="3"/>
        </dgm:presLayoutVars>
      </dgm:prSet>
      <dgm:spPr/>
      <dgm:t>
        <a:bodyPr/>
        <a:lstStyle/>
        <a:p>
          <a:endParaRPr lang="en-US"/>
        </a:p>
      </dgm:t>
    </dgm:pt>
    <dgm:pt modelId="{2CFB6AC3-1F95-42DA-8407-AEB8A6D01D1C}" type="pres">
      <dgm:prSet presAssocID="{CBA5FA6D-898A-4350-B977-DEE730E3A417}" presName="level3hierChild" presStyleCnt="0"/>
      <dgm:spPr/>
    </dgm:pt>
    <dgm:pt modelId="{2396195C-017D-4756-A5A8-1928DDE49AE9}" type="pres">
      <dgm:prSet presAssocID="{1F8BFE4F-C111-41EE-8AE2-D248A085157D}" presName="conn2-1" presStyleLbl="parChTrans1D3" presStyleIdx="0" presStyleCnt="1"/>
      <dgm:spPr/>
      <dgm:t>
        <a:bodyPr/>
        <a:lstStyle/>
        <a:p>
          <a:endParaRPr lang="en-US"/>
        </a:p>
      </dgm:t>
    </dgm:pt>
    <dgm:pt modelId="{D474F56C-6599-4146-94C5-15D9CEB24CDF}" type="pres">
      <dgm:prSet presAssocID="{1F8BFE4F-C111-41EE-8AE2-D248A085157D}" presName="connTx" presStyleLbl="parChTrans1D3" presStyleIdx="0" presStyleCnt="1"/>
      <dgm:spPr/>
      <dgm:t>
        <a:bodyPr/>
        <a:lstStyle/>
        <a:p>
          <a:endParaRPr lang="en-US"/>
        </a:p>
      </dgm:t>
    </dgm:pt>
    <dgm:pt modelId="{232BE332-23B8-4A03-AA6F-73CC4E463F83}" type="pres">
      <dgm:prSet presAssocID="{DC00B02D-C839-4429-BC8F-7EBC7EE1B084}" presName="root2" presStyleCnt="0"/>
      <dgm:spPr/>
    </dgm:pt>
    <dgm:pt modelId="{E77FCC66-95F3-44BF-950A-DF769E7D429D}" type="pres">
      <dgm:prSet presAssocID="{DC00B02D-C839-4429-BC8F-7EBC7EE1B084}" presName="LevelTwoTextNode" presStyleLbl="node3" presStyleIdx="0" presStyleCnt="1" custScaleX="149337" custScaleY="234477">
        <dgm:presLayoutVars>
          <dgm:chPref val="3"/>
        </dgm:presLayoutVars>
      </dgm:prSet>
      <dgm:spPr/>
      <dgm:t>
        <a:bodyPr/>
        <a:lstStyle/>
        <a:p>
          <a:endParaRPr lang="en-US"/>
        </a:p>
      </dgm:t>
    </dgm:pt>
    <dgm:pt modelId="{7DE7ED30-3328-4773-98CE-8D9D1A080CAB}" type="pres">
      <dgm:prSet presAssocID="{DC00B02D-C839-4429-BC8F-7EBC7EE1B084}" presName="level3hierChild" presStyleCnt="0"/>
      <dgm:spPr/>
    </dgm:pt>
    <dgm:pt modelId="{80C30549-AFDE-40B9-BCFA-84ECDA7DE249}" type="pres">
      <dgm:prSet presAssocID="{EE4AC573-D2F5-4BD6-8A43-7CA9190B8376}" presName="conn2-1" presStyleLbl="parChTrans1D4" presStyleIdx="0" presStyleCnt="2"/>
      <dgm:spPr/>
      <dgm:t>
        <a:bodyPr/>
        <a:lstStyle/>
        <a:p>
          <a:endParaRPr lang="en-US"/>
        </a:p>
      </dgm:t>
    </dgm:pt>
    <dgm:pt modelId="{3AB1E809-D675-4F87-B3CF-D99AE7DF4F9D}" type="pres">
      <dgm:prSet presAssocID="{EE4AC573-D2F5-4BD6-8A43-7CA9190B8376}" presName="connTx" presStyleLbl="parChTrans1D4" presStyleIdx="0" presStyleCnt="2"/>
      <dgm:spPr/>
      <dgm:t>
        <a:bodyPr/>
        <a:lstStyle/>
        <a:p>
          <a:endParaRPr lang="en-US"/>
        </a:p>
      </dgm:t>
    </dgm:pt>
    <dgm:pt modelId="{AE9FE6E9-7E6E-4082-A9F9-C57128CB3125}" type="pres">
      <dgm:prSet presAssocID="{C6C0CC5C-7E5A-416A-8F23-4ECC1F5CF17D}" presName="root2" presStyleCnt="0"/>
      <dgm:spPr/>
    </dgm:pt>
    <dgm:pt modelId="{B9270AF0-D0E3-40E6-883D-F53C95D98D29}" type="pres">
      <dgm:prSet presAssocID="{C6C0CC5C-7E5A-416A-8F23-4ECC1F5CF17D}" presName="LevelTwoTextNode" presStyleLbl="node4" presStyleIdx="0" presStyleCnt="2">
        <dgm:presLayoutVars>
          <dgm:chPref val="3"/>
        </dgm:presLayoutVars>
      </dgm:prSet>
      <dgm:spPr/>
      <dgm:t>
        <a:bodyPr/>
        <a:lstStyle/>
        <a:p>
          <a:endParaRPr lang="en-US"/>
        </a:p>
      </dgm:t>
    </dgm:pt>
    <dgm:pt modelId="{8FE19561-E501-4DC5-9402-CD15B815FD62}" type="pres">
      <dgm:prSet presAssocID="{C6C0CC5C-7E5A-416A-8F23-4ECC1F5CF17D}" presName="level3hierChild" presStyleCnt="0"/>
      <dgm:spPr/>
    </dgm:pt>
    <dgm:pt modelId="{4CBD92C2-695A-4D12-AC5E-198213948F79}" type="pres">
      <dgm:prSet presAssocID="{AC9DBA81-786F-41D2-804A-9AD49F166D05}" presName="conn2-1" presStyleLbl="parChTrans1D4" presStyleIdx="1" presStyleCnt="2"/>
      <dgm:spPr/>
      <dgm:t>
        <a:bodyPr/>
        <a:lstStyle/>
        <a:p>
          <a:endParaRPr lang="en-US"/>
        </a:p>
      </dgm:t>
    </dgm:pt>
    <dgm:pt modelId="{3DC75FFB-89DA-4AE0-B2A0-232CFFBB02A5}" type="pres">
      <dgm:prSet presAssocID="{AC9DBA81-786F-41D2-804A-9AD49F166D05}" presName="connTx" presStyleLbl="parChTrans1D4" presStyleIdx="1" presStyleCnt="2"/>
      <dgm:spPr/>
      <dgm:t>
        <a:bodyPr/>
        <a:lstStyle/>
        <a:p>
          <a:endParaRPr lang="en-US"/>
        </a:p>
      </dgm:t>
    </dgm:pt>
    <dgm:pt modelId="{F3EE4B37-C4FE-4B44-9DC3-8913DE4681A5}" type="pres">
      <dgm:prSet presAssocID="{B4434B0C-B6A5-4695-BA28-DFFBB977EA81}" presName="root2" presStyleCnt="0"/>
      <dgm:spPr/>
    </dgm:pt>
    <dgm:pt modelId="{3D90AF2D-1093-494D-896F-FBE1D48285C0}" type="pres">
      <dgm:prSet presAssocID="{B4434B0C-B6A5-4695-BA28-DFFBB977EA81}" presName="LevelTwoTextNode" presStyleLbl="node4" presStyleIdx="1" presStyleCnt="2">
        <dgm:presLayoutVars>
          <dgm:chPref val="3"/>
        </dgm:presLayoutVars>
      </dgm:prSet>
      <dgm:spPr/>
      <dgm:t>
        <a:bodyPr/>
        <a:lstStyle/>
        <a:p>
          <a:endParaRPr lang="en-US"/>
        </a:p>
      </dgm:t>
    </dgm:pt>
    <dgm:pt modelId="{6E0CE6D9-F1A9-4A11-A2DE-FBFE76A035B2}" type="pres">
      <dgm:prSet presAssocID="{B4434B0C-B6A5-4695-BA28-DFFBB977EA81}" presName="level3hierChild" presStyleCnt="0"/>
      <dgm:spPr/>
    </dgm:pt>
  </dgm:ptLst>
  <dgm:cxnLst>
    <dgm:cxn modelId="{AE47A99E-8543-4D66-BCB3-7D4B115DFFFC}" type="presOf" srcId="{CBA5FA6D-898A-4350-B977-DEE730E3A417}" destId="{6E475AE2-B92A-44EE-9B64-E5A0C8B4FD57}" srcOrd="0" destOrd="0" presId="urn:microsoft.com/office/officeart/2005/8/layout/hierarchy2"/>
    <dgm:cxn modelId="{4E94B6E2-6991-4C2C-B301-CFD0B8B69EAE}" srcId="{DC00B02D-C839-4429-BC8F-7EBC7EE1B084}" destId="{C6C0CC5C-7E5A-416A-8F23-4ECC1F5CF17D}" srcOrd="0" destOrd="0" parTransId="{EE4AC573-D2F5-4BD6-8A43-7CA9190B8376}" sibTransId="{43901874-97F7-43C0-B674-7081E9E8B5F4}"/>
    <dgm:cxn modelId="{DB2B5478-DB93-4359-A841-58E12FB5527B}" type="presOf" srcId="{1F8BFE4F-C111-41EE-8AE2-D248A085157D}" destId="{D474F56C-6599-4146-94C5-15D9CEB24CDF}" srcOrd="1" destOrd="0" presId="urn:microsoft.com/office/officeart/2005/8/layout/hierarchy2"/>
    <dgm:cxn modelId="{C9EE9C4B-7541-48C3-AC61-1105842B484F}" type="presOf" srcId="{C6C0CC5C-7E5A-416A-8F23-4ECC1F5CF17D}" destId="{B9270AF0-D0E3-40E6-883D-F53C95D98D29}" srcOrd="0" destOrd="0" presId="urn:microsoft.com/office/officeart/2005/8/layout/hierarchy2"/>
    <dgm:cxn modelId="{CD14BBB8-E8BA-4EEA-BF39-CCE0580D1C91}" srcId="{CBA5FA6D-898A-4350-B977-DEE730E3A417}" destId="{DC00B02D-C839-4429-BC8F-7EBC7EE1B084}" srcOrd="0" destOrd="0" parTransId="{1F8BFE4F-C111-41EE-8AE2-D248A085157D}" sibTransId="{144B787E-1E07-4981-82B1-7764B94F02A1}"/>
    <dgm:cxn modelId="{676D46F6-C718-4254-86B7-A027A2B3780F}" type="presOf" srcId="{B4434B0C-B6A5-4695-BA28-DFFBB977EA81}" destId="{3D90AF2D-1093-494D-896F-FBE1D48285C0}" srcOrd="0" destOrd="0" presId="urn:microsoft.com/office/officeart/2005/8/layout/hierarchy2"/>
    <dgm:cxn modelId="{BF9E0414-D676-488D-B912-804ED20A9EBE}" type="presOf" srcId="{1F8BFE4F-C111-41EE-8AE2-D248A085157D}" destId="{2396195C-017D-4756-A5A8-1928DDE49AE9}" srcOrd="0" destOrd="0" presId="urn:microsoft.com/office/officeart/2005/8/layout/hierarchy2"/>
    <dgm:cxn modelId="{2E956FE4-788B-43BA-8B28-B3DA6D3A21C4}" type="presOf" srcId="{EE4AC573-D2F5-4BD6-8A43-7CA9190B8376}" destId="{80C30549-AFDE-40B9-BCFA-84ECDA7DE249}" srcOrd="0" destOrd="0" presId="urn:microsoft.com/office/officeart/2005/8/layout/hierarchy2"/>
    <dgm:cxn modelId="{09F00FA0-1B20-4A5F-B626-C3E93CF80491}" type="presOf" srcId="{2B4B0FE2-CE4E-48B1-ADC7-8115B961983A}" destId="{2EE7980A-A61D-4187-B830-DAA4CE13645E}" srcOrd="0" destOrd="0" presId="urn:microsoft.com/office/officeart/2005/8/layout/hierarchy2"/>
    <dgm:cxn modelId="{D18453E0-0DAC-41DA-95A8-9F1773E07E5B}" srcId="{2B4B0FE2-CE4E-48B1-ADC7-8115B961983A}" destId="{CBA5FA6D-898A-4350-B977-DEE730E3A417}" srcOrd="0" destOrd="0" parTransId="{8131DBC4-081E-4898-9484-881BEEB563B6}" sibTransId="{72190484-7878-4DA0-BA1B-9EB05002C484}"/>
    <dgm:cxn modelId="{3320EC35-E372-406C-8958-6E86EE3C5415}" srcId="{A6A5DBF9-118B-4249-8B6D-66B1B2B278E9}" destId="{2B4B0FE2-CE4E-48B1-ADC7-8115B961983A}" srcOrd="0" destOrd="0" parTransId="{8AC6F9C3-A667-48DF-9B4C-EC6DD5CA6ECA}" sibTransId="{158FF87A-0311-4008-83F5-5893E8D8FFDB}"/>
    <dgm:cxn modelId="{526186B6-701C-451A-9A59-422B9B9D1787}" type="presOf" srcId="{DC00B02D-C839-4429-BC8F-7EBC7EE1B084}" destId="{E77FCC66-95F3-44BF-950A-DF769E7D429D}" srcOrd="0" destOrd="0" presId="urn:microsoft.com/office/officeart/2005/8/layout/hierarchy2"/>
    <dgm:cxn modelId="{C10B6030-4B91-436A-AE0D-2E01D362F366}" type="presOf" srcId="{AC9DBA81-786F-41D2-804A-9AD49F166D05}" destId="{4CBD92C2-695A-4D12-AC5E-198213948F79}" srcOrd="0" destOrd="0" presId="urn:microsoft.com/office/officeart/2005/8/layout/hierarchy2"/>
    <dgm:cxn modelId="{A7333EAD-8EB6-48BA-B697-1DF4769D9E79}" type="presOf" srcId="{AC9DBA81-786F-41D2-804A-9AD49F166D05}" destId="{3DC75FFB-89DA-4AE0-B2A0-232CFFBB02A5}" srcOrd="1" destOrd="0" presId="urn:microsoft.com/office/officeart/2005/8/layout/hierarchy2"/>
    <dgm:cxn modelId="{567B3B06-56B2-4B4A-8D38-A9ADE61E5B53}" srcId="{DC00B02D-C839-4429-BC8F-7EBC7EE1B084}" destId="{B4434B0C-B6A5-4695-BA28-DFFBB977EA81}" srcOrd="1" destOrd="0" parTransId="{AC9DBA81-786F-41D2-804A-9AD49F166D05}" sibTransId="{05EDF262-05D8-426D-8A53-6F26A2AD9D2D}"/>
    <dgm:cxn modelId="{742ACAD5-3ECC-4372-9E8B-AA2999DD1602}" type="presOf" srcId="{8131DBC4-081E-4898-9484-881BEEB563B6}" destId="{98AA1B28-A21A-45C9-873B-F58230332E06}" srcOrd="1" destOrd="0" presId="urn:microsoft.com/office/officeart/2005/8/layout/hierarchy2"/>
    <dgm:cxn modelId="{57CDEFDD-60F3-4696-A678-916BF3298BFA}" type="presOf" srcId="{EE4AC573-D2F5-4BD6-8A43-7CA9190B8376}" destId="{3AB1E809-D675-4F87-B3CF-D99AE7DF4F9D}" srcOrd="1" destOrd="0" presId="urn:microsoft.com/office/officeart/2005/8/layout/hierarchy2"/>
    <dgm:cxn modelId="{37B030AC-0E1C-43CC-AAEA-6B4F8C6A1C17}" type="presOf" srcId="{A6A5DBF9-118B-4249-8B6D-66B1B2B278E9}" destId="{4DE8FA8B-AB73-4DFC-88EA-3DA06499B5A8}" srcOrd="0" destOrd="0" presId="urn:microsoft.com/office/officeart/2005/8/layout/hierarchy2"/>
    <dgm:cxn modelId="{C5981B4A-F75F-4AFC-B7F2-8A2E7ABC3AA8}" type="presOf" srcId="{8131DBC4-081E-4898-9484-881BEEB563B6}" destId="{60D361A7-277A-47EE-AF34-15AC95FE3A3B}" srcOrd="0" destOrd="0" presId="urn:microsoft.com/office/officeart/2005/8/layout/hierarchy2"/>
    <dgm:cxn modelId="{D685B976-3AD7-4E6D-B65F-9044335ABC4F}" type="presParOf" srcId="{4DE8FA8B-AB73-4DFC-88EA-3DA06499B5A8}" destId="{9D5C7826-145A-4857-992F-56FE21F96C0F}" srcOrd="0" destOrd="0" presId="urn:microsoft.com/office/officeart/2005/8/layout/hierarchy2"/>
    <dgm:cxn modelId="{49EC6638-F2CE-4E60-85E7-E1E3B8CAD155}" type="presParOf" srcId="{9D5C7826-145A-4857-992F-56FE21F96C0F}" destId="{2EE7980A-A61D-4187-B830-DAA4CE13645E}" srcOrd="0" destOrd="0" presId="urn:microsoft.com/office/officeart/2005/8/layout/hierarchy2"/>
    <dgm:cxn modelId="{C1B2CC20-FC12-471C-AF42-DCBD80147C77}" type="presParOf" srcId="{9D5C7826-145A-4857-992F-56FE21F96C0F}" destId="{E3E30101-B880-4674-AE45-6E45FE6837E5}" srcOrd="1" destOrd="0" presId="urn:microsoft.com/office/officeart/2005/8/layout/hierarchy2"/>
    <dgm:cxn modelId="{ADE5336B-B62E-4678-8381-0EC66D154FF9}" type="presParOf" srcId="{E3E30101-B880-4674-AE45-6E45FE6837E5}" destId="{60D361A7-277A-47EE-AF34-15AC95FE3A3B}" srcOrd="0" destOrd="0" presId="urn:microsoft.com/office/officeart/2005/8/layout/hierarchy2"/>
    <dgm:cxn modelId="{E49349E7-E6DA-4067-B3E4-698274AE1E8F}" type="presParOf" srcId="{60D361A7-277A-47EE-AF34-15AC95FE3A3B}" destId="{98AA1B28-A21A-45C9-873B-F58230332E06}" srcOrd="0" destOrd="0" presId="urn:microsoft.com/office/officeart/2005/8/layout/hierarchy2"/>
    <dgm:cxn modelId="{12FDE87B-C2C3-4FCA-87DB-BD9019659E43}" type="presParOf" srcId="{E3E30101-B880-4674-AE45-6E45FE6837E5}" destId="{32BF66A9-78FC-4665-8898-B61835C48E15}" srcOrd="1" destOrd="0" presId="urn:microsoft.com/office/officeart/2005/8/layout/hierarchy2"/>
    <dgm:cxn modelId="{76AB0ADA-19D0-4ADC-8D25-0B46E7AA92F6}" type="presParOf" srcId="{32BF66A9-78FC-4665-8898-B61835C48E15}" destId="{6E475AE2-B92A-44EE-9B64-E5A0C8B4FD57}" srcOrd="0" destOrd="0" presId="urn:microsoft.com/office/officeart/2005/8/layout/hierarchy2"/>
    <dgm:cxn modelId="{0DA93D18-BE60-44D5-8FC3-DBA1EE5E56C9}" type="presParOf" srcId="{32BF66A9-78FC-4665-8898-B61835C48E15}" destId="{2CFB6AC3-1F95-42DA-8407-AEB8A6D01D1C}" srcOrd="1" destOrd="0" presId="urn:microsoft.com/office/officeart/2005/8/layout/hierarchy2"/>
    <dgm:cxn modelId="{EB5FBE87-E709-4682-880B-B2DF49F0BCBD}" type="presParOf" srcId="{2CFB6AC3-1F95-42DA-8407-AEB8A6D01D1C}" destId="{2396195C-017D-4756-A5A8-1928DDE49AE9}" srcOrd="0" destOrd="0" presId="urn:microsoft.com/office/officeart/2005/8/layout/hierarchy2"/>
    <dgm:cxn modelId="{0652D251-7E15-47D2-AAD9-1388B800C06D}" type="presParOf" srcId="{2396195C-017D-4756-A5A8-1928DDE49AE9}" destId="{D474F56C-6599-4146-94C5-15D9CEB24CDF}" srcOrd="0" destOrd="0" presId="urn:microsoft.com/office/officeart/2005/8/layout/hierarchy2"/>
    <dgm:cxn modelId="{A6D85876-3CDB-4B74-B876-962ED2D2D88F}" type="presParOf" srcId="{2CFB6AC3-1F95-42DA-8407-AEB8A6D01D1C}" destId="{232BE332-23B8-4A03-AA6F-73CC4E463F83}" srcOrd="1" destOrd="0" presId="urn:microsoft.com/office/officeart/2005/8/layout/hierarchy2"/>
    <dgm:cxn modelId="{5FFFB2E1-007C-4B45-88E6-04AA4D6DD0BF}" type="presParOf" srcId="{232BE332-23B8-4A03-AA6F-73CC4E463F83}" destId="{E77FCC66-95F3-44BF-950A-DF769E7D429D}" srcOrd="0" destOrd="0" presId="urn:microsoft.com/office/officeart/2005/8/layout/hierarchy2"/>
    <dgm:cxn modelId="{8AC6AEF3-54AD-4531-A20C-3B41889A2EB2}" type="presParOf" srcId="{232BE332-23B8-4A03-AA6F-73CC4E463F83}" destId="{7DE7ED30-3328-4773-98CE-8D9D1A080CAB}" srcOrd="1" destOrd="0" presId="urn:microsoft.com/office/officeart/2005/8/layout/hierarchy2"/>
    <dgm:cxn modelId="{B475018E-14CB-4621-B49E-4ABF55C88F94}" type="presParOf" srcId="{7DE7ED30-3328-4773-98CE-8D9D1A080CAB}" destId="{80C30549-AFDE-40B9-BCFA-84ECDA7DE249}" srcOrd="0" destOrd="0" presId="urn:microsoft.com/office/officeart/2005/8/layout/hierarchy2"/>
    <dgm:cxn modelId="{CE274B95-E2C3-4B5E-B62C-4A26D83AC98B}" type="presParOf" srcId="{80C30549-AFDE-40B9-BCFA-84ECDA7DE249}" destId="{3AB1E809-D675-4F87-B3CF-D99AE7DF4F9D}" srcOrd="0" destOrd="0" presId="urn:microsoft.com/office/officeart/2005/8/layout/hierarchy2"/>
    <dgm:cxn modelId="{9F6577BF-EE50-47C0-92E2-4ADAC6C8B985}" type="presParOf" srcId="{7DE7ED30-3328-4773-98CE-8D9D1A080CAB}" destId="{AE9FE6E9-7E6E-4082-A9F9-C57128CB3125}" srcOrd="1" destOrd="0" presId="urn:microsoft.com/office/officeart/2005/8/layout/hierarchy2"/>
    <dgm:cxn modelId="{35A09285-08AB-4F1A-96D6-1717F6955567}" type="presParOf" srcId="{AE9FE6E9-7E6E-4082-A9F9-C57128CB3125}" destId="{B9270AF0-D0E3-40E6-883D-F53C95D98D29}" srcOrd="0" destOrd="0" presId="urn:microsoft.com/office/officeart/2005/8/layout/hierarchy2"/>
    <dgm:cxn modelId="{9D191103-6D80-43B0-992C-59787685541A}" type="presParOf" srcId="{AE9FE6E9-7E6E-4082-A9F9-C57128CB3125}" destId="{8FE19561-E501-4DC5-9402-CD15B815FD62}" srcOrd="1" destOrd="0" presId="urn:microsoft.com/office/officeart/2005/8/layout/hierarchy2"/>
    <dgm:cxn modelId="{33C4D17A-AE8E-4111-8924-C140975EB563}" type="presParOf" srcId="{7DE7ED30-3328-4773-98CE-8D9D1A080CAB}" destId="{4CBD92C2-695A-4D12-AC5E-198213948F79}" srcOrd="2" destOrd="0" presId="urn:microsoft.com/office/officeart/2005/8/layout/hierarchy2"/>
    <dgm:cxn modelId="{7B4278C3-28E2-4CA9-932F-4CAB93FF74ED}" type="presParOf" srcId="{4CBD92C2-695A-4D12-AC5E-198213948F79}" destId="{3DC75FFB-89DA-4AE0-B2A0-232CFFBB02A5}" srcOrd="0" destOrd="0" presId="urn:microsoft.com/office/officeart/2005/8/layout/hierarchy2"/>
    <dgm:cxn modelId="{08254543-FB23-47A6-8594-C7F8B9FD4250}" type="presParOf" srcId="{7DE7ED30-3328-4773-98CE-8D9D1A080CAB}" destId="{F3EE4B37-C4FE-4B44-9DC3-8913DE4681A5}" srcOrd="3" destOrd="0" presId="urn:microsoft.com/office/officeart/2005/8/layout/hierarchy2"/>
    <dgm:cxn modelId="{F67F7BE6-156E-40AD-88DB-4030C05ECC75}" type="presParOf" srcId="{F3EE4B37-C4FE-4B44-9DC3-8913DE4681A5}" destId="{3D90AF2D-1093-494D-896F-FBE1D48285C0}" srcOrd="0" destOrd="0" presId="urn:microsoft.com/office/officeart/2005/8/layout/hierarchy2"/>
    <dgm:cxn modelId="{AD1C5A30-F320-458A-98DD-8B4851D7A74E}" type="presParOf" srcId="{F3EE4B37-C4FE-4B44-9DC3-8913DE4681A5}" destId="{6E0CE6D9-F1A9-4A11-A2DE-FBFE76A035B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8357D-EBC0-46F2-A3B4-1F2077F06258}" type="doc">
      <dgm:prSet loTypeId="urn:microsoft.com/office/officeart/2005/8/layout/matrix3" loCatId="matrix" qsTypeId="urn:microsoft.com/office/officeart/2005/8/quickstyle/simple5" qsCatId="simple" csTypeId="urn:microsoft.com/office/officeart/2005/8/colors/colorful3" csCatId="colorful" phldr="1"/>
      <dgm:spPr/>
      <dgm:t>
        <a:bodyPr/>
        <a:lstStyle/>
        <a:p>
          <a:endParaRPr lang="en-US"/>
        </a:p>
      </dgm:t>
    </dgm:pt>
    <dgm:pt modelId="{F6DFEFCC-0A1E-4A4E-83B7-3BA117A9A8F1}">
      <dgm:prSet phldrT="[Text]"/>
      <dgm:spPr/>
      <dgm:t>
        <a:bodyPr/>
        <a:lstStyle/>
        <a:p>
          <a:r>
            <a:rPr lang="en-US" b="1" dirty="0" smtClean="0"/>
            <a:t>Time of Day</a:t>
          </a:r>
          <a:endParaRPr lang="en-US" b="1" dirty="0"/>
        </a:p>
      </dgm:t>
    </dgm:pt>
    <dgm:pt modelId="{4E97ADE2-AC50-4F0B-9533-1833CB0FE46D}" type="parTrans" cxnId="{0F55D321-90B3-4EEA-91D1-6FCB38878FAF}">
      <dgm:prSet/>
      <dgm:spPr/>
      <dgm:t>
        <a:bodyPr/>
        <a:lstStyle/>
        <a:p>
          <a:endParaRPr lang="en-US"/>
        </a:p>
      </dgm:t>
    </dgm:pt>
    <dgm:pt modelId="{BEE386B4-0FE0-4D06-8CEF-9AEB59C8AC2C}" type="sibTrans" cxnId="{0F55D321-90B3-4EEA-91D1-6FCB38878FAF}">
      <dgm:prSet/>
      <dgm:spPr/>
      <dgm:t>
        <a:bodyPr/>
        <a:lstStyle/>
        <a:p>
          <a:endParaRPr lang="en-US"/>
        </a:p>
      </dgm:t>
    </dgm:pt>
    <dgm:pt modelId="{97245B4B-A23B-4F29-9044-1160A7BF96D2}">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Recent Sleep</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8FC7734-331C-49A7-A4E9-118FB0A67920}" type="parTrans" cxnId="{158EA619-876B-4C93-9D9E-4B0D50B52EB2}">
      <dgm:prSet/>
      <dgm:spPr/>
      <dgm:t>
        <a:bodyPr/>
        <a:lstStyle/>
        <a:p>
          <a:endParaRPr lang="en-US"/>
        </a:p>
      </dgm:t>
    </dgm:pt>
    <dgm:pt modelId="{29E48D6B-959D-44A6-8059-A82229EB9B45}" type="sibTrans" cxnId="{158EA619-876B-4C93-9D9E-4B0D50B52EB2}">
      <dgm:prSet/>
      <dgm:spPr/>
      <dgm:t>
        <a:bodyPr/>
        <a:lstStyle/>
        <a:p>
          <a:endParaRPr lang="en-US"/>
        </a:p>
      </dgm:t>
    </dgm:pt>
    <dgm:pt modelId="{9247C7D1-25D5-43C2-B525-C86EF593D9FF}">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Continuous Hours Awake</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6AEBC02-10AA-4721-8104-9A39B18F15FB}" type="parTrans" cxnId="{649731EA-A0BE-4FDF-8904-A0A1856E121C}">
      <dgm:prSet/>
      <dgm:spPr/>
      <dgm:t>
        <a:bodyPr/>
        <a:lstStyle/>
        <a:p>
          <a:endParaRPr lang="en-US"/>
        </a:p>
      </dgm:t>
    </dgm:pt>
    <dgm:pt modelId="{33D01159-7D87-4989-8CC9-50C0D0792D5B}" type="sibTrans" cxnId="{649731EA-A0BE-4FDF-8904-A0A1856E121C}">
      <dgm:prSet/>
      <dgm:spPr/>
      <dgm:t>
        <a:bodyPr/>
        <a:lstStyle/>
        <a:p>
          <a:endParaRPr lang="en-US"/>
        </a:p>
      </dgm:t>
    </dgm:pt>
    <dgm:pt modelId="{9153FF42-FBE7-41AC-9700-0A4E333A720E}">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Cumulative Sleep Debt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BBF6A91-BE12-4F42-8AF7-0B32FB2B8B33}" type="parTrans" cxnId="{1B795BF1-7DA8-4B85-BEDC-7460F4744D3E}">
      <dgm:prSet/>
      <dgm:spPr/>
      <dgm:t>
        <a:bodyPr/>
        <a:lstStyle/>
        <a:p>
          <a:endParaRPr lang="en-US"/>
        </a:p>
      </dgm:t>
    </dgm:pt>
    <dgm:pt modelId="{30B1D302-85DD-42B6-8D66-2D03CF844975}" type="sibTrans" cxnId="{1B795BF1-7DA8-4B85-BEDC-7460F4744D3E}">
      <dgm:prSet/>
      <dgm:spPr/>
      <dgm:t>
        <a:bodyPr/>
        <a:lstStyle/>
        <a:p>
          <a:endParaRPr lang="en-US"/>
        </a:p>
      </dgm:t>
    </dgm:pt>
    <dgm:pt modelId="{C41E9E72-B3D3-45DA-99D6-2F7957E0FD7A}" type="pres">
      <dgm:prSet presAssocID="{0A98357D-EBC0-46F2-A3B4-1F2077F06258}" presName="matrix" presStyleCnt="0">
        <dgm:presLayoutVars>
          <dgm:chMax val="1"/>
          <dgm:dir/>
          <dgm:resizeHandles val="exact"/>
        </dgm:presLayoutVars>
      </dgm:prSet>
      <dgm:spPr/>
      <dgm:t>
        <a:bodyPr/>
        <a:lstStyle/>
        <a:p>
          <a:endParaRPr lang="en-US"/>
        </a:p>
      </dgm:t>
    </dgm:pt>
    <dgm:pt modelId="{4EF867B1-AD03-4729-9A71-33AEEA3C8FAE}" type="pres">
      <dgm:prSet presAssocID="{0A98357D-EBC0-46F2-A3B4-1F2077F06258}" presName="diamond" presStyleLbl="bgShp" presStyleIdx="0" presStyleCnt="1" custLinFactY="13636" custLinFactNeighborX="7941" custLinFactNeighborY="100000"/>
      <dgm:spPr/>
    </dgm:pt>
    <dgm:pt modelId="{7DF63C52-7AAE-4B30-8928-6BF2DB206874}" type="pres">
      <dgm:prSet presAssocID="{0A98357D-EBC0-46F2-A3B4-1F2077F06258}" presName="quad1" presStyleLbl="node1" presStyleIdx="0" presStyleCnt="4" custLinFactNeighborX="10606" custLinFactNeighborY="22261">
        <dgm:presLayoutVars>
          <dgm:chMax val="0"/>
          <dgm:chPref val="0"/>
          <dgm:bulletEnabled val="1"/>
        </dgm:presLayoutVars>
      </dgm:prSet>
      <dgm:spPr/>
      <dgm:t>
        <a:bodyPr/>
        <a:lstStyle/>
        <a:p>
          <a:endParaRPr lang="en-US"/>
        </a:p>
      </dgm:t>
    </dgm:pt>
    <dgm:pt modelId="{2DE0F66D-1390-4A84-B3DB-B4EA1519962D}" type="pres">
      <dgm:prSet presAssocID="{0A98357D-EBC0-46F2-A3B4-1F2077F06258}" presName="quad2" presStyleLbl="node1" presStyleIdx="1" presStyleCnt="4" custLinFactNeighborX="7809" custLinFactNeighborY="22261">
        <dgm:presLayoutVars>
          <dgm:chMax val="0"/>
          <dgm:chPref val="0"/>
          <dgm:bulletEnabled val="1"/>
        </dgm:presLayoutVars>
      </dgm:prSet>
      <dgm:spPr/>
      <dgm:t>
        <a:bodyPr/>
        <a:lstStyle/>
        <a:p>
          <a:endParaRPr lang="en-US"/>
        </a:p>
      </dgm:t>
    </dgm:pt>
    <dgm:pt modelId="{EE653AE8-D844-481F-A9DE-F48747FFEA0B}" type="pres">
      <dgm:prSet presAssocID="{0A98357D-EBC0-46F2-A3B4-1F2077F06258}" presName="quad3" presStyleLbl="node1" presStyleIdx="2" presStyleCnt="4" custLinFactNeighborX="10606" custLinFactNeighborY="19464">
        <dgm:presLayoutVars>
          <dgm:chMax val="0"/>
          <dgm:chPref val="0"/>
          <dgm:bulletEnabled val="1"/>
        </dgm:presLayoutVars>
      </dgm:prSet>
      <dgm:spPr/>
      <dgm:t>
        <a:bodyPr/>
        <a:lstStyle/>
        <a:p>
          <a:endParaRPr lang="en-US"/>
        </a:p>
      </dgm:t>
    </dgm:pt>
    <dgm:pt modelId="{5C9D1129-AC7C-452D-A178-C4C4AD544B7F}" type="pres">
      <dgm:prSet presAssocID="{0A98357D-EBC0-46F2-A3B4-1F2077F06258}" presName="quad4" presStyleLbl="node1" presStyleIdx="3" presStyleCnt="4" custLinFactNeighborX="7809" custLinFactNeighborY="19464">
        <dgm:presLayoutVars>
          <dgm:chMax val="0"/>
          <dgm:chPref val="0"/>
          <dgm:bulletEnabled val="1"/>
        </dgm:presLayoutVars>
      </dgm:prSet>
      <dgm:spPr/>
      <dgm:t>
        <a:bodyPr/>
        <a:lstStyle/>
        <a:p>
          <a:endParaRPr lang="en-US"/>
        </a:p>
      </dgm:t>
    </dgm:pt>
  </dgm:ptLst>
  <dgm:cxnLst>
    <dgm:cxn modelId="{0F55D321-90B3-4EEA-91D1-6FCB38878FAF}" srcId="{0A98357D-EBC0-46F2-A3B4-1F2077F06258}" destId="{F6DFEFCC-0A1E-4A4E-83B7-3BA117A9A8F1}" srcOrd="0" destOrd="0" parTransId="{4E97ADE2-AC50-4F0B-9533-1833CB0FE46D}" sibTransId="{BEE386B4-0FE0-4D06-8CEF-9AEB59C8AC2C}"/>
    <dgm:cxn modelId="{2F1F4BC0-94C6-4013-98F6-41DC03E50157}" type="presOf" srcId="{97245B4B-A23B-4F29-9044-1160A7BF96D2}" destId="{2DE0F66D-1390-4A84-B3DB-B4EA1519962D}" srcOrd="0" destOrd="0" presId="urn:microsoft.com/office/officeart/2005/8/layout/matrix3"/>
    <dgm:cxn modelId="{158EA619-876B-4C93-9D9E-4B0D50B52EB2}" srcId="{0A98357D-EBC0-46F2-A3B4-1F2077F06258}" destId="{97245B4B-A23B-4F29-9044-1160A7BF96D2}" srcOrd="1" destOrd="0" parTransId="{18FC7734-331C-49A7-A4E9-118FB0A67920}" sibTransId="{29E48D6B-959D-44A6-8059-A82229EB9B45}"/>
    <dgm:cxn modelId="{65A89F54-91F2-4D6F-88BE-6B45ECF727BC}" type="presOf" srcId="{9153FF42-FBE7-41AC-9700-0A4E333A720E}" destId="{5C9D1129-AC7C-452D-A178-C4C4AD544B7F}" srcOrd="0" destOrd="0" presId="urn:microsoft.com/office/officeart/2005/8/layout/matrix3"/>
    <dgm:cxn modelId="{7B69D08B-407F-43A5-BCA9-6863BB1DE2B0}" type="presOf" srcId="{9247C7D1-25D5-43C2-B525-C86EF593D9FF}" destId="{EE653AE8-D844-481F-A9DE-F48747FFEA0B}" srcOrd="0" destOrd="0" presId="urn:microsoft.com/office/officeart/2005/8/layout/matrix3"/>
    <dgm:cxn modelId="{D47BABC3-2CDB-42D0-AA04-C1C1AC44FFC2}" type="presOf" srcId="{0A98357D-EBC0-46F2-A3B4-1F2077F06258}" destId="{C41E9E72-B3D3-45DA-99D6-2F7957E0FD7A}" srcOrd="0" destOrd="0" presId="urn:microsoft.com/office/officeart/2005/8/layout/matrix3"/>
    <dgm:cxn modelId="{1B795BF1-7DA8-4B85-BEDC-7460F4744D3E}" srcId="{0A98357D-EBC0-46F2-A3B4-1F2077F06258}" destId="{9153FF42-FBE7-41AC-9700-0A4E333A720E}" srcOrd="3" destOrd="0" parTransId="{ABBF6A91-BE12-4F42-8AF7-0B32FB2B8B33}" sibTransId="{30B1D302-85DD-42B6-8D66-2D03CF844975}"/>
    <dgm:cxn modelId="{649731EA-A0BE-4FDF-8904-A0A1856E121C}" srcId="{0A98357D-EBC0-46F2-A3B4-1F2077F06258}" destId="{9247C7D1-25D5-43C2-B525-C86EF593D9FF}" srcOrd="2" destOrd="0" parTransId="{56AEBC02-10AA-4721-8104-9A39B18F15FB}" sibTransId="{33D01159-7D87-4989-8CC9-50C0D0792D5B}"/>
    <dgm:cxn modelId="{58758768-E793-453D-A3DB-9C4335496144}" type="presOf" srcId="{F6DFEFCC-0A1E-4A4E-83B7-3BA117A9A8F1}" destId="{7DF63C52-7AAE-4B30-8928-6BF2DB206874}" srcOrd="0" destOrd="0" presId="urn:microsoft.com/office/officeart/2005/8/layout/matrix3"/>
    <dgm:cxn modelId="{317EFE38-2CF9-4E69-8C6A-56EEEF992D8E}" type="presParOf" srcId="{C41E9E72-B3D3-45DA-99D6-2F7957E0FD7A}" destId="{4EF867B1-AD03-4729-9A71-33AEEA3C8FAE}" srcOrd="0" destOrd="0" presId="urn:microsoft.com/office/officeart/2005/8/layout/matrix3"/>
    <dgm:cxn modelId="{BC430986-F212-4A87-9929-1AC03149A972}" type="presParOf" srcId="{C41E9E72-B3D3-45DA-99D6-2F7957E0FD7A}" destId="{7DF63C52-7AAE-4B30-8928-6BF2DB206874}" srcOrd="1" destOrd="0" presId="urn:microsoft.com/office/officeart/2005/8/layout/matrix3"/>
    <dgm:cxn modelId="{FD344594-269B-48CB-9FD6-789783584874}" type="presParOf" srcId="{C41E9E72-B3D3-45DA-99D6-2F7957E0FD7A}" destId="{2DE0F66D-1390-4A84-B3DB-B4EA1519962D}" srcOrd="2" destOrd="0" presId="urn:microsoft.com/office/officeart/2005/8/layout/matrix3"/>
    <dgm:cxn modelId="{23B837B6-C05F-4492-9E03-5C8D72332D6E}" type="presParOf" srcId="{C41E9E72-B3D3-45DA-99D6-2F7957E0FD7A}" destId="{EE653AE8-D844-481F-A9DE-F48747FFEA0B}" srcOrd="3" destOrd="0" presId="urn:microsoft.com/office/officeart/2005/8/layout/matrix3"/>
    <dgm:cxn modelId="{7CA18934-1D9F-4AAC-B6A5-C553202DCE56}" type="presParOf" srcId="{C41E9E72-B3D3-45DA-99D6-2F7957E0FD7A}" destId="{5C9D1129-AC7C-452D-A178-C4C4AD544B7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98357D-EBC0-46F2-A3B4-1F2077F06258}" type="doc">
      <dgm:prSet loTypeId="urn:microsoft.com/office/officeart/2005/8/layout/matrix3" loCatId="matrix" qsTypeId="urn:microsoft.com/office/officeart/2005/8/quickstyle/simple5" qsCatId="simple" csTypeId="urn:microsoft.com/office/officeart/2005/8/colors/colorful3" csCatId="colorful" phldr="1"/>
      <dgm:spPr/>
      <dgm:t>
        <a:bodyPr/>
        <a:lstStyle/>
        <a:p>
          <a:endParaRPr lang="en-US"/>
        </a:p>
      </dgm:t>
    </dgm:pt>
    <dgm:pt modelId="{F6DFEFCC-0A1E-4A4E-83B7-3BA117A9A8F1}">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Time of Day</a:t>
          </a:r>
          <a:endParaRPr lang="en-US" b="1" dirty="0"/>
        </a:p>
      </dgm:t>
    </dgm:pt>
    <dgm:pt modelId="{4E97ADE2-AC50-4F0B-9533-1833CB0FE46D}" type="parTrans" cxnId="{0F55D321-90B3-4EEA-91D1-6FCB38878FAF}">
      <dgm:prSet/>
      <dgm:spPr/>
      <dgm:t>
        <a:bodyPr/>
        <a:lstStyle/>
        <a:p>
          <a:endParaRPr lang="en-US"/>
        </a:p>
      </dgm:t>
    </dgm:pt>
    <dgm:pt modelId="{BEE386B4-0FE0-4D06-8CEF-9AEB59C8AC2C}" type="sibTrans" cxnId="{0F55D321-90B3-4EEA-91D1-6FCB38878FAF}">
      <dgm:prSet/>
      <dgm:spPr/>
      <dgm:t>
        <a:bodyPr/>
        <a:lstStyle/>
        <a:p>
          <a:endParaRPr lang="en-US"/>
        </a:p>
      </dgm:t>
    </dgm:pt>
    <dgm:pt modelId="{97245B4B-A23B-4F29-9044-1160A7BF96D2}">
      <dgm:prSet phldrT="[Text]"/>
      <dgm:spPr/>
      <dgm:t>
        <a:bodyPr/>
        <a:lstStyle/>
        <a:p>
          <a:r>
            <a:rPr lang="en-US" b="0" cap="none" spc="0" smtClean="0">
              <a:ln w="18415" cmpd="sng">
                <a:prstDash val="solid"/>
              </a:ln>
              <a:effectLst>
                <a:outerShdw blurRad="63500" dir="3600000" algn="tl" rotWithShape="0">
                  <a:srgbClr val="000000">
                    <a:alpha val="70000"/>
                  </a:srgbClr>
                </a:outerShdw>
              </a:effectLst>
            </a:rPr>
            <a:t>Recent Sleep</a:t>
          </a:r>
          <a:endParaRPr lang="en-US" b="0" cap="none" spc="0" dirty="0">
            <a:ln w="18415" cmpd="sng">
              <a:prstDash val="solid"/>
            </a:ln>
            <a:effectLst>
              <a:outerShdw blurRad="63500" dir="3600000" algn="tl" rotWithShape="0">
                <a:srgbClr val="000000">
                  <a:alpha val="70000"/>
                </a:srgbClr>
              </a:outerShdw>
            </a:effectLst>
          </a:endParaRPr>
        </a:p>
      </dgm:t>
    </dgm:pt>
    <dgm:pt modelId="{18FC7734-331C-49A7-A4E9-118FB0A67920}" type="parTrans" cxnId="{158EA619-876B-4C93-9D9E-4B0D50B52EB2}">
      <dgm:prSet/>
      <dgm:spPr/>
      <dgm:t>
        <a:bodyPr/>
        <a:lstStyle/>
        <a:p>
          <a:endParaRPr lang="en-US"/>
        </a:p>
      </dgm:t>
    </dgm:pt>
    <dgm:pt modelId="{29E48D6B-959D-44A6-8059-A82229EB9B45}" type="sibTrans" cxnId="{158EA619-876B-4C93-9D9E-4B0D50B52EB2}">
      <dgm:prSet/>
      <dgm:spPr/>
      <dgm:t>
        <a:bodyPr/>
        <a:lstStyle/>
        <a:p>
          <a:endParaRPr lang="en-US"/>
        </a:p>
      </dgm:t>
    </dgm:pt>
    <dgm:pt modelId="{9247C7D1-25D5-43C2-B525-C86EF593D9FF}">
      <dgm:prSet phldrT="[Text]"/>
      <dgm:spPr/>
      <dgm:t>
        <a:bodyPr/>
        <a:lstStyle/>
        <a:p>
          <a:r>
            <a:rPr lang="en-US" b="0" cap="none" spc="0" smtClean="0">
              <a:ln w="18415" cmpd="sng">
                <a:prstDash val="solid"/>
              </a:ln>
              <a:effectLst>
                <a:outerShdw blurRad="63500" dir="3600000" algn="tl" rotWithShape="0">
                  <a:srgbClr val="000000">
                    <a:alpha val="70000"/>
                  </a:srgbClr>
                </a:outerShdw>
              </a:effectLst>
            </a:rPr>
            <a:t>Continuous Hours Awake</a:t>
          </a:r>
          <a:endParaRPr lang="en-US" b="0" cap="none" spc="0" dirty="0">
            <a:ln w="18415" cmpd="sng">
              <a:prstDash val="solid"/>
            </a:ln>
            <a:effectLst>
              <a:outerShdw blurRad="63500" dir="3600000" algn="tl" rotWithShape="0">
                <a:srgbClr val="000000">
                  <a:alpha val="70000"/>
                </a:srgbClr>
              </a:outerShdw>
            </a:effectLst>
          </a:endParaRPr>
        </a:p>
      </dgm:t>
    </dgm:pt>
    <dgm:pt modelId="{56AEBC02-10AA-4721-8104-9A39B18F15FB}" type="parTrans" cxnId="{649731EA-A0BE-4FDF-8904-A0A1856E121C}">
      <dgm:prSet/>
      <dgm:spPr/>
      <dgm:t>
        <a:bodyPr/>
        <a:lstStyle/>
        <a:p>
          <a:endParaRPr lang="en-US"/>
        </a:p>
      </dgm:t>
    </dgm:pt>
    <dgm:pt modelId="{33D01159-7D87-4989-8CC9-50C0D0792D5B}" type="sibTrans" cxnId="{649731EA-A0BE-4FDF-8904-A0A1856E121C}">
      <dgm:prSet/>
      <dgm:spPr/>
      <dgm:t>
        <a:bodyPr/>
        <a:lstStyle/>
        <a:p>
          <a:endParaRPr lang="en-US"/>
        </a:p>
      </dgm:t>
    </dgm:pt>
    <dgm:pt modelId="{9153FF42-FBE7-41AC-9700-0A4E333A720E}">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smtClean="0">
              <a:ln w="18415" cmpd="sng">
                <a:prstDash val="solid"/>
              </a:ln>
              <a:effectLst>
                <a:outerShdw blurRad="63500" dir="3600000" algn="tl" rotWithShape="0">
                  <a:srgbClr val="000000">
                    <a:alpha val="70000"/>
                  </a:srgbClr>
                </a:outerShdw>
              </a:effectLst>
            </a:rPr>
            <a:t>Cumulative Sleep Debt</a:t>
          </a:r>
          <a:endParaRPr lang="en-US" b="0" cap="none" spc="0" dirty="0">
            <a:ln w="18415" cmpd="sng">
              <a:prstDash val="solid"/>
            </a:ln>
            <a:effectLst>
              <a:outerShdw blurRad="63500" dir="3600000" algn="tl" rotWithShape="0">
                <a:srgbClr val="000000">
                  <a:alpha val="70000"/>
                </a:srgbClr>
              </a:outerShdw>
            </a:effectLst>
          </a:endParaRPr>
        </a:p>
      </dgm:t>
    </dgm:pt>
    <dgm:pt modelId="{ABBF6A91-BE12-4F42-8AF7-0B32FB2B8B33}" type="parTrans" cxnId="{1B795BF1-7DA8-4B85-BEDC-7460F4744D3E}">
      <dgm:prSet/>
      <dgm:spPr/>
      <dgm:t>
        <a:bodyPr/>
        <a:lstStyle/>
        <a:p>
          <a:endParaRPr lang="en-US"/>
        </a:p>
      </dgm:t>
    </dgm:pt>
    <dgm:pt modelId="{30B1D302-85DD-42B6-8D66-2D03CF844975}" type="sibTrans" cxnId="{1B795BF1-7DA8-4B85-BEDC-7460F4744D3E}">
      <dgm:prSet/>
      <dgm:spPr/>
      <dgm:t>
        <a:bodyPr/>
        <a:lstStyle/>
        <a:p>
          <a:endParaRPr lang="en-US"/>
        </a:p>
      </dgm:t>
    </dgm:pt>
    <dgm:pt modelId="{C41E9E72-B3D3-45DA-99D6-2F7957E0FD7A}" type="pres">
      <dgm:prSet presAssocID="{0A98357D-EBC0-46F2-A3B4-1F2077F06258}" presName="matrix" presStyleCnt="0">
        <dgm:presLayoutVars>
          <dgm:chMax val="1"/>
          <dgm:dir/>
          <dgm:resizeHandles val="exact"/>
        </dgm:presLayoutVars>
      </dgm:prSet>
      <dgm:spPr/>
      <dgm:t>
        <a:bodyPr/>
        <a:lstStyle/>
        <a:p>
          <a:endParaRPr lang="en-US"/>
        </a:p>
      </dgm:t>
    </dgm:pt>
    <dgm:pt modelId="{4EF867B1-AD03-4729-9A71-33AEEA3C8FAE}" type="pres">
      <dgm:prSet presAssocID="{0A98357D-EBC0-46F2-A3B4-1F2077F06258}" presName="diamond" presStyleLbl="bgShp" presStyleIdx="0" presStyleCnt="1"/>
      <dgm:spPr/>
    </dgm:pt>
    <dgm:pt modelId="{7DF63C52-7AAE-4B30-8928-6BF2DB206874}" type="pres">
      <dgm:prSet presAssocID="{0A98357D-EBC0-46F2-A3B4-1F2077F06258}" presName="quad1" presStyleLbl="node1" presStyleIdx="0" presStyleCnt="4">
        <dgm:presLayoutVars>
          <dgm:chMax val="0"/>
          <dgm:chPref val="0"/>
          <dgm:bulletEnabled val="1"/>
        </dgm:presLayoutVars>
      </dgm:prSet>
      <dgm:spPr/>
      <dgm:t>
        <a:bodyPr/>
        <a:lstStyle/>
        <a:p>
          <a:endParaRPr lang="en-US"/>
        </a:p>
      </dgm:t>
    </dgm:pt>
    <dgm:pt modelId="{2DE0F66D-1390-4A84-B3DB-B4EA1519962D}" type="pres">
      <dgm:prSet presAssocID="{0A98357D-EBC0-46F2-A3B4-1F2077F06258}" presName="quad2" presStyleLbl="node1" presStyleIdx="1" presStyleCnt="4">
        <dgm:presLayoutVars>
          <dgm:chMax val="0"/>
          <dgm:chPref val="0"/>
          <dgm:bulletEnabled val="1"/>
        </dgm:presLayoutVars>
      </dgm:prSet>
      <dgm:spPr/>
      <dgm:t>
        <a:bodyPr/>
        <a:lstStyle/>
        <a:p>
          <a:endParaRPr lang="en-US"/>
        </a:p>
      </dgm:t>
    </dgm:pt>
    <dgm:pt modelId="{EE653AE8-D844-481F-A9DE-F48747FFEA0B}" type="pres">
      <dgm:prSet presAssocID="{0A98357D-EBC0-46F2-A3B4-1F2077F06258}" presName="quad3" presStyleLbl="node1" presStyleIdx="2" presStyleCnt="4" custLinFactNeighborX="1282" custLinFactNeighborY="-1910">
        <dgm:presLayoutVars>
          <dgm:chMax val="0"/>
          <dgm:chPref val="0"/>
          <dgm:bulletEnabled val="1"/>
        </dgm:presLayoutVars>
      </dgm:prSet>
      <dgm:spPr/>
      <dgm:t>
        <a:bodyPr/>
        <a:lstStyle/>
        <a:p>
          <a:endParaRPr lang="en-US"/>
        </a:p>
      </dgm:t>
    </dgm:pt>
    <dgm:pt modelId="{5C9D1129-AC7C-452D-A178-C4C4AD544B7F}" type="pres">
      <dgm:prSet presAssocID="{0A98357D-EBC0-46F2-A3B4-1F2077F06258}" presName="quad4" presStyleLbl="node1" presStyleIdx="3" presStyleCnt="4">
        <dgm:presLayoutVars>
          <dgm:chMax val="0"/>
          <dgm:chPref val="0"/>
          <dgm:bulletEnabled val="1"/>
        </dgm:presLayoutVars>
      </dgm:prSet>
      <dgm:spPr/>
      <dgm:t>
        <a:bodyPr/>
        <a:lstStyle/>
        <a:p>
          <a:endParaRPr lang="en-US"/>
        </a:p>
      </dgm:t>
    </dgm:pt>
  </dgm:ptLst>
  <dgm:cxnLst>
    <dgm:cxn modelId="{00669054-6777-45C0-8FD2-B946E319578F}" type="presOf" srcId="{9247C7D1-25D5-43C2-B525-C86EF593D9FF}" destId="{EE653AE8-D844-481F-A9DE-F48747FFEA0B}" srcOrd="0" destOrd="0" presId="urn:microsoft.com/office/officeart/2005/8/layout/matrix3"/>
    <dgm:cxn modelId="{158EA619-876B-4C93-9D9E-4B0D50B52EB2}" srcId="{0A98357D-EBC0-46F2-A3B4-1F2077F06258}" destId="{97245B4B-A23B-4F29-9044-1160A7BF96D2}" srcOrd="1" destOrd="0" parTransId="{18FC7734-331C-49A7-A4E9-118FB0A67920}" sibTransId="{29E48D6B-959D-44A6-8059-A82229EB9B45}"/>
    <dgm:cxn modelId="{748215FF-ED4D-4BD4-B3B0-F1EC60680482}" type="presOf" srcId="{0A98357D-EBC0-46F2-A3B4-1F2077F06258}" destId="{C41E9E72-B3D3-45DA-99D6-2F7957E0FD7A}" srcOrd="0" destOrd="0" presId="urn:microsoft.com/office/officeart/2005/8/layout/matrix3"/>
    <dgm:cxn modelId="{0F55D321-90B3-4EEA-91D1-6FCB38878FAF}" srcId="{0A98357D-EBC0-46F2-A3B4-1F2077F06258}" destId="{F6DFEFCC-0A1E-4A4E-83B7-3BA117A9A8F1}" srcOrd="0" destOrd="0" parTransId="{4E97ADE2-AC50-4F0B-9533-1833CB0FE46D}" sibTransId="{BEE386B4-0FE0-4D06-8CEF-9AEB59C8AC2C}"/>
    <dgm:cxn modelId="{A41134C4-39D4-493B-AB2B-676F8219743E}" type="presOf" srcId="{9153FF42-FBE7-41AC-9700-0A4E333A720E}" destId="{5C9D1129-AC7C-452D-A178-C4C4AD544B7F}" srcOrd="0" destOrd="0" presId="urn:microsoft.com/office/officeart/2005/8/layout/matrix3"/>
    <dgm:cxn modelId="{1B795BF1-7DA8-4B85-BEDC-7460F4744D3E}" srcId="{0A98357D-EBC0-46F2-A3B4-1F2077F06258}" destId="{9153FF42-FBE7-41AC-9700-0A4E333A720E}" srcOrd="3" destOrd="0" parTransId="{ABBF6A91-BE12-4F42-8AF7-0B32FB2B8B33}" sibTransId="{30B1D302-85DD-42B6-8D66-2D03CF844975}"/>
    <dgm:cxn modelId="{35516F9E-A711-4596-AE0B-1BCF753A5A90}" type="presOf" srcId="{97245B4B-A23B-4F29-9044-1160A7BF96D2}" destId="{2DE0F66D-1390-4A84-B3DB-B4EA1519962D}" srcOrd="0" destOrd="0" presId="urn:microsoft.com/office/officeart/2005/8/layout/matrix3"/>
    <dgm:cxn modelId="{649731EA-A0BE-4FDF-8904-A0A1856E121C}" srcId="{0A98357D-EBC0-46F2-A3B4-1F2077F06258}" destId="{9247C7D1-25D5-43C2-B525-C86EF593D9FF}" srcOrd="2" destOrd="0" parTransId="{56AEBC02-10AA-4721-8104-9A39B18F15FB}" sibTransId="{33D01159-7D87-4989-8CC9-50C0D0792D5B}"/>
    <dgm:cxn modelId="{3D8E1E6A-350C-4A07-A554-9A1DFE0CF62D}" type="presOf" srcId="{F6DFEFCC-0A1E-4A4E-83B7-3BA117A9A8F1}" destId="{7DF63C52-7AAE-4B30-8928-6BF2DB206874}" srcOrd="0" destOrd="0" presId="urn:microsoft.com/office/officeart/2005/8/layout/matrix3"/>
    <dgm:cxn modelId="{869A946C-6BE3-4316-AFA6-4D0ADEF9C87B}" type="presParOf" srcId="{C41E9E72-B3D3-45DA-99D6-2F7957E0FD7A}" destId="{4EF867B1-AD03-4729-9A71-33AEEA3C8FAE}" srcOrd="0" destOrd="0" presId="urn:microsoft.com/office/officeart/2005/8/layout/matrix3"/>
    <dgm:cxn modelId="{F695EC10-F318-44B9-AACD-3BAEAD0AF251}" type="presParOf" srcId="{C41E9E72-B3D3-45DA-99D6-2F7957E0FD7A}" destId="{7DF63C52-7AAE-4B30-8928-6BF2DB206874}" srcOrd="1" destOrd="0" presId="urn:microsoft.com/office/officeart/2005/8/layout/matrix3"/>
    <dgm:cxn modelId="{41666888-A676-4352-A831-7563B67A5230}" type="presParOf" srcId="{C41E9E72-B3D3-45DA-99D6-2F7957E0FD7A}" destId="{2DE0F66D-1390-4A84-B3DB-B4EA1519962D}" srcOrd="2" destOrd="0" presId="urn:microsoft.com/office/officeart/2005/8/layout/matrix3"/>
    <dgm:cxn modelId="{C5337C89-6D26-4A6D-8AF3-CE2D73161881}" type="presParOf" srcId="{C41E9E72-B3D3-45DA-99D6-2F7957E0FD7A}" destId="{EE653AE8-D844-481F-A9DE-F48747FFEA0B}" srcOrd="3" destOrd="0" presId="urn:microsoft.com/office/officeart/2005/8/layout/matrix3"/>
    <dgm:cxn modelId="{D894118C-64F1-449C-A62A-9E2A7281DEFB}" type="presParOf" srcId="{C41E9E72-B3D3-45DA-99D6-2F7957E0FD7A}" destId="{5C9D1129-AC7C-452D-A178-C4C4AD544B7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98357D-EBC0-46F2-A3B4-1F2077F06258}" type="doc">
      <dgm:prSet loTypeId="urn:microsoft.com/office/officeart/2005/8/layout/matrix3" loCatId="matrix" qsTypeId="urn:microsoft.com/office/officeart/2005/8/quickstyle/simple5" qsCatId="simple" csTypeId="urn:microsoft.com/office/officeart/2005/8/colors/colorful3" csCatId="colorful" phldr="1"/>
      <dgm:spPr/>
      <dgm:t>
        <a:bodyPr/>
        <a:lstStyle/>
        <a:p>
          <a:endParaRPr lang="en-US"/>
        </a:p>
      </dgm:t>
    </dgm:pt>
    <dgm:pt modelId="{F6DFEFCC-0A1E-4A4E-83B7-3BA117A9A8F1}">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Time of Day</a:t>
          </a:r>
          <a:endParaRPr lang="en-US" b="1" dirty="0"/>
        </a:p>
      </dgm:t>
    </dgm:pt>
    <dgm:pt modelId="{4E97ADE2-AC50-4F0B-9533-1833CB0FE46D}" type="parTrans" cxnId="{0F55D321-90B3-4EEA-91D1-6FCB38878FAF}">
      <dgm:prSet/>
      <dgm:spPr/>
      <dgm:t>
        <a:bodyPr/>
        <a:lstStyle/>
        <a:p>
          <a:endParaRPr lang="en-US"/>
        </a:p>
      </dgm:t>
    </dgm:pt>
    <dgm:pt modelId="{BEE386B4-0FE0-4D06-8CEF-9AEB59C8AC2C}" type="sibTrans" cxnId="{0F55D321-90B3-4EEA-91D1-6FCB38878FAF}">
      <dgm:prSet/>
      <dgm:spPr/>
      <dgm:t>
        <a:bodyPr/>
        <a:lstStyle/>
        <a:p>
          <a:endParaRPr lang="en-US"/>
        </a:p>
      </dgm:t>
    </dgm:pt>
    <dgm:pt modelId="{97245B4B-A23B-4F29-9044-1160A7BF96D2}">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smtClean="0">
              <a:ln w="18415" cmpd="sng">
                <a:prstDash val="solid"/>
              </a:ln>
              <a:effectLst>
                <a:outerShdw blurRad="63500" dir="3600000" algn="tl" rotWithShape="0">
                  <a:srgbClr val="000000">
                    <a:alpha val="70000"/>
                  </a:srgbClr>
                </a:outerShdw>
              </a:effectLst>
            </a:rPr>
            <a:t>Recent Sleep</a:t>
          </a:r>
          <a:endParaRPr lang="en-US" b="0" cap="none" spc="0" dirty="0">
            <a:ln w="18415" cmpd="sng">
              <a:prstDash val="solid"/>
            </a:ln>
            <a:effectLst>
              <a:outerShdw blurRad="63500" dir="3600000" algn="tl" rotWithShape="0">
                <a:srgbClr val="000000">
                  <a:alpha val="70000"/>
                </a:srgbClr>
              </a:outerShdw>
            </a:effectLst>
          </a:endParaRPr>
        </a:p>
      </dgm:t>
    </dgm:pt>
    <dgm:pt modelId="{18FC7734-331C-49A7-A4E9-118FB0A67920}" type="parTrans" cxnId="{158EA619-876B-4C93-9D9E-4B0D50B52EB2}">
      <dgm:prSet/>
      <dgm:spPr/>
      <dgm:t>
        <a:bodyPr/>
        <a:lstStyle/>
        <a:p>
          <a:endParaRPr lang="en-US"/>
        </a:p>
      </dgm:t>
    </dgm:pt>
    <dgm:pt modelId="{29E48D6B-959D-44A6-8059-A82229EB9B45}" type="sibTrans" cxnId="{158EA619-876B-4C93-9D9E-4B0D50B52EB2}">
      <dgm:prSet/>
      <dgm:spPr/>
      <dgm:t>
        <a:bodyPr/>
        <a:lstStyle/>
        <a:p>
          <a:endParaRPr lang="en-US"/>
        </a:p>
      </dgm:t>
    </dgm:pt>
    <dgm:pt modelId="{9247C7D1-25D5-43C2-B525-C86EF593D9FF}">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smtClean="0">
              <a:ln w="18415" cmpd="sng">
                <a:prstDash val="solid"/>
              </a:ln>
              <a:effectLst>
                <a:outerShdw blurRad="63500" dir="3600000" algn="tl" rotWithShape="0">
                  <a:srgbClr val="000000">
                    <a:alpha val="70000"/>
                  </a:srgbClr>
                </a:outerShdw>
              </a:effectLst>
            </a:rPr>
            <a:t>Continuous Hours Awake</a:t>
          </a:r>
          <a:endParaRPr lang="en-US" b="0" cap="none" spc="0" dirty="0">
            <a:ln w="18415" cmpd="sng">
              <a:prstDash val="solid"/>
            </a:ln>
            <a:effectLst>
              <a:outerShdw blurRad="63500" dir="3600000" algn="tl" rotWithShape="0">
                <a:srgbClr val="000000">
                  <a:alpha val="70000"/>
                </a:srgbClr>
              </a:outerShdw>
            </a:effectLst>
          </a:endParaRPr>
        </a:p>
      </dgm:t>
    </dgm:pt>
    <dgm:pt modelId="{56AEBC02-10AA-4721-8104-9A39B18F15FB}" type="parTrans" cxnId="{649731EA-A0BE-4FDF-8904-A0A1856E121C}">
      <dgm:prSet/>
      <dgm:spPr/>
      <dgm:t>
        <a:bodyPr/>
        <a:lstStyle/>
        <a:p>
          <a:endParaRPr lang="en-US"/>
        </a:p>
      </dgm:t>
    </dgm:pt>
    <dgm:pt modelId="{33D01159-7D87-4989-8CC9-50C0D0792D5B}" type="sibTrans" cxnId="{649731EA-A0BE-4FDF-8904-A0A1856E121C}">
      <dgm:prSet/>
      <dgm:spPr/>
      <dgm:t>
        <a:bodyPr/>
        <a:lstStyle/>
        <a:p>
          <a:endParaRPr lang="en-US"/>
        </a:p>
      </dgm:t>
    </dgm:pt>
    <dgm:pt modelId="{9153FF42-FBE7-41AC-9700-0A4E333A720E}">
      <dgm:prSet phldrT="[Text]"/>
      <dgm:spPr/>
      <dgm:t>
        <a:bodyPr/>
        <a:lstStyle/>
        <a:p>
          <a:r>
            <a:rPr lang="en-US" b="0" cap="none" spc="0" dirty="0" smtClean="0">
              <a:ln w="18415" cmpd="sng">
                <a:prstDash val="solid"/>
              </a:ln>
              <a:effectLst>
                <a:outerShdw blurRad="63500" dir="3600000" algn="tl" rotWithShape="0">
                  <a:srgbClr val="000000">
                    <a:alpha val="70000"/>
                  </a:srgbClr>
                </a:outerShdw>
              </a:effectLst>
            </a:rPr>
            <a:t>Cumulative Sleep Debt</a:t>
          </a:r>
          <a:endParaRPr lang="en-US" b="0" cap="none" spc="0" dirty="0">
            <a:ln w="18415" cmpd="sng">
              <a:prstDash val="solid"/>
            </a:ln>
            <a:effectLst>
              <a:outerShdw blurRad="63500" dir="3600000" algn="tl" rotWithShape="0">
                <a:srgbClr val="000000">
                  <a:alpha val="70000"/>
                </a:srgbClr>
              </a:outerShdw>
            </a:effectLst>
          </a:endParaRPr>
        </a:p>
      </dgm:t>
    </dgm:pt>
    <dgm:pt modelId="{ABBF6A91-BE12-4F42-8AF7-0B32FB2B8B33}" type="parTrans" cxnId="{1B795BF1-7DA8-4B85-BEDC-7460F4744D3E}">
      <dgm:prSet/>
      <dgm:spPr/>
      <dgm:t>
        <a:bodyPr/>
        <a:lstStyle/>
        <a:p>
          <a:endParaRPr lang="en-US"/>
        </a:p>
      </dgm:t>
    </dgm:pt>
    <dgm:pt modelId="{30B1D302-85DD-42B6-8D66-2D03CF844975}" type="sibTrans" cxnId="{1B795BF1-7DA8-4B85-BEDC-7460F4744D3E}">
      <dgm:prSet/>
      <dgm:spPr/>
      <dgm:t>
        <a:bodyPr/>
        <a:lstStyle/>
        <a:p>
          <a:endParaRPr lang="en-US"/>
        </a:p>
      </dgm:t>
    </dgm:pt>
    <dgm:pt modelId="{C41E9E72-B3D3-45DA-99D6-2F7957E0FD7A}" type="pres">
      <dgm:prSet presAssocID="{0A98357D-EBC0-46F2-A3B4-1F2077F06258}" presName="matrix" presStyleCnt="0">
        <dgm:presLayoutVars>
          <dgm:chMax val="1"/>
          <dgm:dir/>
          <dgm:resizeHandles val="exact"/>
        </dgm:presLayoutVars>
      </dgm:prSet>
      <dgm:spPr/>
      <dgm:t>
        <a:bodyPr/>
        <a:lstStyle/>
        <a:p>
          <a:endParaRPr lang="en-US"/>
        </a:p>
      </dgm:t>
    </dgm:pt>
    <dgm:pt modelId="{4EF867B1-AD03-4729-9A71-33AEEA3C8FAE}" type="pres">
      <dgm:prSet presAssocID="{0A98357D-EBC0-46F2-A3B4-1F2077F06258}" presName="diamond" presStyleLbl="bgShp" presStyleIdx="0" presStyleCnt="1"/>
      <dgm:spPr/>
    </dgm:pt>
    <dgm:pt modelId="{7DF63C52-7AAE-4B30-8928-6BF2DB206874}" type="pres">
      <dgm:prSet presAssocID="{0A98357D-EBC0-46F2-A3B4-1F2077F06258}" presName="quad1" presStyleLbl="node1" presStyleIdx="0" presStyleCnt="4" custLinFactNeighborX="-1049" custLinFactNeighborY="-1049">
        <dgm:presLayoutVars>
          <dgm:chMax val="0"/>
          <dgm:chPref val="0"/>
          <dgm:bulletEnabled val="1"/>
        </dgm:presLayoutVars>
      </dgm:prSet>
      <dgm:spPr/>
      <dgm:t>
        <a:bodyPr/>
        <a:lstStyle/>
        <a:p>
          <a:endParaRPr lang="en-US"/>
        </a:p>
      </dgm:t>
    </dgm:pt>
    <dgm:pt modelId="{2DE0F66D-1390-4A84-B3DB-B4EA1519962D}" type="pres">
      <dgm:prSet presAssocID="{0A98357D-EBC0-46F2-A3B4-1F2077F06258}" presName="quad2" presStyleLbl="node1" presStyleIdx="1" presStyleCnt="4">
        <dgm:presLayoutVars>
          <dgm:chMax val="0"/>
          <dgm:chPref val="0"/>
          <dgm:bulletEnabled val="1"/>
        </dgm:presLayoutVars>
      </dgm:prSet>
      <dgm:spPr/>
      <dgm:t>
        <a:bodyPr/>
        <a:lstStyle/>
        <a:p>
          <a:endParaRPr lang="en-US"/>
        </a:p>
      </dgm:t>
    </dgm:pt>
    <dgm:pt modelId="{EE653AE8-D844-481F-A9DE-F48747FFEA0B}" type="pres">
      <dgm:prSet presAssocID="{0A98357D-EBC0-46F2-A3B4-1F2077F06258}" presName="quad3" presStyleLbl="node1" presStyleIdx="2" presStyleCnt="4" custLinFactNeighborX="1282" custLinFactNeighborY="-1910">
        <dgm:presLayoutVars>
          <dgm:chMax val="0"/>
          <dgm:chPref val="0"/>
          <dgm:bulletEnabled val="1"/>
        </dgm:presLayoutVars>
      </dgm:prSet>
      <dgm:spPr/>
      <dgm:t>
        <a:bodyPr/>
        <a:lstStyle/>
        <a:p>
          <a:endParaRPr lang="en-US"/>
        </a:p>
      </dgm:t>
    </dgm:pt>
    <dgm:pt modelId="{5C9D1129-AC7C-452D-A178-C4C4AD544B7F}" type="pres">
      <dgm:prSet presAssocID="{0A98357D-EBC0-46F2-A3B4-1F2077F06258}" presName="quad4" presStyleLbl="node1" presStyleIdx="3" presStyleCnt="4">
        <dgm:presLayoutVars>
          <dgm:chMax val="0"/>
          <dgm:chPref val="0"/>
          <dgm:bulletEnabled val="1"/>
        </dgm:presLayoutVars>
      </dgm:prSet>
      <dgm:spPr/>
      <dgm:t>
        <a:bodyPr/>
        <a:lstStyle/>
        <a:p>
          <a:endParaRPr lang="en-US"/>
        </a:p>
      </dgm:t>
    </dgm:pt>
  </dgm:ptLst>
  <dgm:cxnLst>
    <dgm:cxn modelId="{CC82D34E-990E-4462-A1AD-89A1FF5941AD}" type="presOf" srcId="{9153FF42-FBE7-41AC-9700-0A4E333A720E}" destId="{5C9D1129-AC7C-452D-A178-C4C4AD544B7F}" srcOrd="0" destOrd="0" presId="urn:microsoft.com/office/officeart/2005/8/layout/matrix3"/>
    <dgm:cxn modelId="{FD0DD781-D038-4D54-835F-DF7793A75839}" type="presOf" srcId="{97245B4B-A23B-4F29-9044-1160A7BF96D2}" destId="{2DE0F66D-1390-4A84-B3DB-B4EA1519962D}" srcOrd="0" destOrd="0" presId="urn:microsoft.com/office/officeart/2005/8/layout/matrix3"/>
    <dgm:cxn modelId="{158EA619-876B-4C93-9D9E-4B0D50B52EB2}" srcId="{0A98357D-EBC0-46F2-A3B4-1F2077F06258}" destId="{97245B4B-A23B-4F29-9044-1160A7BF96D2}" srcOrd="1" destOrd="0" parTransId="{18FC7734-331C-49A7-A4E9-118FB0A67920}" sibTransId="{29E48D6B-959D-44A6-8059-A82229EB9B45}"/>
    <dgm:cxn modelId="{FF849F8E-D9CD-454D-A558-B32F51A02B3F}" type="presOf" srcId="{0A98357D-EBC0-46F2-A3B4-1F2077F06258}" destId="{C41E9E72-B3D3-45DA-99D6-2F7957E0FD7A}" srcOrd="0" destOrd="0" presId="urn:microsoft.com/office/officeart/2005/8/layout/matrix3"/>
    <dgm:cxn modelId="{0F55D321-90B3-4EEA-91D1-6FCB38878FAF}" srcId="{0A98357D-EBC0-46F2-A3B4-1F2077F06258}" destId="{F6DFEFCC-0A1E-4A4E-83B7-3BA117A9A8F1}" srcOrd="0" destOrd="0" parTransId="{4E97ADE2-AC50-4F0B-9533-1833CB0FE46D}" sibTransId="{BEE386B4-0FE0-4D06-8CEF-9AEB59C8AC2C}"/>
    <dgm:cxn modelId="{1B795BF1-7DA8-4B85-BEDC-7460F4744D3E}" srcId="{0A98357D-EBC0-46F2-A3B4-1F2077F06258}" destId="{9153FF42-FBE7-41AC-9700-0A4E333A720E}" srcOrd="3" destOrd="0" parTransId="{ABBF6A91-BE12-4F42-8AF7-0B32FB2B8B33}" sibTransId="{30B1D302-85DD-42B6-8D66-2D03CF844975}"/>
    <dgm:cxn modelId="{957F891C-119F-481A-BC6B-DF0C26E74FFA}" type="presOf" srcId="{F6DFEFCC-0A1E-4A4E-83B7-3BA117A9A8F1}" destId="{7DF63C52-7AAE-4B30-8928-6BF2DB206874}" srcOrd="0" destOrd="0" presId="urn:microsoft.com/office/officeart/2005/8/layout/matrix3"/>
    <dgm:cxn modelId="{29E17173-DE60-43B5-B3C3-1235FFDBF3E5}" type="presOf" srcId="{9247C7D1-25D5-43C2-B525-C86EF593D9FF}" destId="{EE653AE8-D844-481F-A9DE-F48747FFEA0B}" srcOrd="0" destOrd="0" presId="urn:microsoft.com/office/officeart/2005/8/layout/matrix3"/>
    <dgm:cxn modelId="{649731EA-A0BE-4FDF-8904-A0A1856E121C}" srcId="{0A98357D-EBC0-46F2-A3B4-1F2077F06258}" destId="{9247C7D1-25D5-43C2-B525-C86EF593D9FF}" srcOrd="2" destOrd="0" parTransId="{56AEBC02-10AA-4721-8104-9A39B18F15FB}" sibTransId="{33D01159-7D87-4989-8CC9-50C0D0792D5B}"/>
    <dgm:cxn modelId="{AECF40AD-A6E7-437D-A8C6-9A3BD048C152}" type="presParOf" srcId="{C41E9E72-B3D3-45DA-99D6-2F7957E0FD7A}" destId="{4EF867B1-AD03-4729-9A71-33AEEA3C8FAE}" srcOrd="0" destOrd="0" presId="urn:microsoft.com/office/officeart/2005/8/layout/matrix3"/>
    <dgm:cxn modelId="{D2F52E32-CD95-4B6C-B0FD-6990663E355C}" type="presParOf" srcId="{C41E9E72-B3D3-45DA-99D6-2F7957E0FD7A}" destId="{7DF63C52-7AAE-4B30-8928-6BF2DB206874}" srcOrd="1" destOrd="0" presId="urn:microsoft.com/office/officeart/2005/8/layout/matrix3"/>
    <dgm:cxn modelId="{1DFD3F65-C713-461D-9523-1B06AAEF8132}" type="presParOf" srcId="{C41E9E72-B3D3-45DA-99D6-2F7957E0FD7A}" destId="{2DE0F66D-1390-4A84-B3DB-B4EA1519962D}" srcOrd="2" destOrd="0" presId="urn:microsoft.com/office/officeart/2005/8/layout/matrix3"/>
    <dgm:cxn modelId="{21902C94-E632-4ABB-B684-DB390FB1E251}" type="presParOf" srcId="{C41E9E72-B3D3-45DA-99D6-2F7957E0FD7A}" destId="{EE653AE8-D844-481F-A9DE-F48747FFEA0B}" srcOrd="3" destOrd="0" presId="urn:microsoft.com/office/officeart/2005/8/layout/matrix3"/>
    <dgm:cxn modelId="{A0ABB2B8-0B47-4346-B2AE-2BBD10545FC7}" type="presParOf" srcId="{C41E9E72-B3D3-45DA-99D6-2F7957E0FD7A}" destId="{5C9D1129-AC7C-452D-A178-C4C4AD544B7F}"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custT="1"/>
      <dgm:spPr/>
      <dgm:t>
        <a:bodyPr/>
        <a:lstStyle/>
        <a:p>
          <a:r>
            <a:rPr lang="en-US" sz="1200" b="1" dirty="0" smtClean="0"/>
            <a:t>Fatigue Management</a:t>
          </a:r>
          <a:endParaRPr lang="en-US" sz="1200"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pPr/>
      <dgm:t>
        <a:bodyPr/>
        <a:lstStyle/>
        <a:p>
          <a:r>
            <a:rPr lang="en-US" b="1" dirty="0" smtClean="0"/>
            <a:t>Regulators</a:t>
          </a:r>
          <a:endParaRPr lang="en-US" b="1" dirty="0"/>
        </a:p>
      </dgm:t>
    </dgm:pt>
    <dgm:pt modelId="{943FC3FD-CB84-4BAB-A2C8-05D7B920500D}" type="parTrans" cxnId="{48ADC33C-2522-4CFA-B241-EB3A04B5B658}">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smtClean="0"/>
            <a:t>Scheduling and Management</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smtClean="0"/>
            <a:t>Drivers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custScaleX="113839" custScaleY="114388"/>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E1D0F764-1E08-493B-A9C8-C6D538CA3F3D}" srcId="{5FF8448B-A94B-45D5-A0DE-8333A2EEE614}" destId="{121EC8C3-7BCA-4514-963A-A73DC6695B29}" srcOrd="1" destOrd="0" parTransId="{9CA0DC9A-F53C-4F63-851F-BE1AAFB70381}" sibTransId="{39DB612D-3208-46D3-9A38-DFA0F93C0E0F}"/>
    <dgm:cxn modelId="{FF911906-4C3C-4A51-9655-352D78F345FC}" type="presOf" srcId="{5FF8448B-A94B-45D5-A0DE-8333A2EEE614}" destId="{26DE3F94-1740-4EAE-B4FA-2BC17126F58F}"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738E42DD-08DE-42BF-8B25-A4FCB1E2615B}" type="presOf" srcId="{121EC8C3-7BCA-4514-963A-A73DC6695B29}" destId="{CAE65301-9131-410E-B558-0D223DE990D2}" srcOrd="0" destOrd="0" presId="urn:microsoft.com/office/officeart/2005/8/layout/radial4"/>
    <dgm:cxn modelId="{C8E5F109-012F-434E-889E-56985318C793}" type="presOf" srcId="{1201BB82-CEA4-499B-A1DB-43A4516B9A98}" destId="{4FC5F6AC-60D5-4E49-8B55-4CB82BD9528B}" srcOrd="0" destOrd="0" presId="urn:microsoft.com/office/officeart/2005/8/layout/radial4"/>
    <dgm:cxn modelId="{CCCDF8D8-141F-4794-B005-40CF43D3D145}" type="presOf" srcId="{943FC3FD-CB84-4BAB-A2C8-05D7B920500D}" destId="{20D10F18-1457-4EB7-958E-15EF45D6801A}"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C5656F56-19DA-4305-AA03-2679781BCD09}" srcId="{5FF8448B-A94B-45D5-A0DE-8333A2EEE614}" destId="{1201BB82-CEA4-499B-A1DB-43A4516B9A98}" srcOrd="2" destOrd="0" parTransId="{C84B3AE5-9E56-40FD-B7FD-25A512060398}" sibTransId="{EE76342B-69F0-4AAF-8431-153598A0CA02}"/>
    <dgm:cxn modelId="{5A562970-4E2E-43C9-8063-A1FB164F1C0D}" type="presOf" srcId="{9CA0DC9A-F53C-4F63-851F-BE1AAFB70381}" destId="{FE3D06A3-056E-479E-ACD6-2F10748BBA51}" srcOrd="0" destOrd="0" presId="urn:microsoft.com/office/officeart/2005/8/layout/radial4"/>
    <dgm:cxn modelId="{E9A8D142-2F76-468A-87B1-02FD477D5CA5}" type="presOf" srcId="{9E6A6ACA-856F-43FA-B830-B114A9B25D24}" destId="{0B1153D3-FCE2-40AD-BB0C-06CB6DA91ECD}" srcOrd="0" destOrd="0" presId="urn:microsoft.com/office/officeart/2005/8/layout/radial4"/>
    <dgm:cxn modelId="{D676E94F-6279-476F-8431-49A56CD41C35}" type="presOf" srcId="{391FC4F1-5F06-48D2-AC35-216856A2C175}" destId="{CB861433-09A8-4B9F-B43C-F2705FD29CA4}" srcOrd="0" destOrd="0" presId="urn:microsoft.com/office/officeart/2005/8/layout/radial4"/>
    <dgm:cxn modelId="{B3D13D6A-416E-4A31-B769-7C2DCE84C3A0}" type="presOf" srcId="{C84B3AE5-9E56-40FD-B7FD-25A512060398}" destId="{9EA7BA6B-D1FC-4DC1-958E-1A25B5A0904F}" srcOrd="0" destOrd="0" presId="urn:microsoft.com/office/officeart/2005/8/layout/radial4"/>
    <dgm:cxn modelId="{D3E4ED10-0986-4AFA-86D4-720C06C36F45}" type="presParOf" srcId="{0B1153D3-FCE2-40AD-BB0C-06CB6DA91ECD}" destId="{26DE3F94-1740-4EAE-B4FA-2BC17126F58F}" srcOrd="0" destOrd="0" presId="urn:microsoft.com/office/officeart/2005/8/layout/radial4"/>
    <dgm:cxn modelId="{62E67F27-46C1-4925-A17A-E79AA7C82EE5}" type="presParOf" srcId="{0B1153D3-FCE2-40AD-BB0C-06CB6DA91ECD}" destId="{20D10F18-1457-4EB7-958E-15EF45D6801A}" srcOrd="1" destOrd="0" presId="urn:microsoft.com/office/officeart/2005/8/layout/radial4"/>
    <dgm:cxn modelId="{F6AC08BB-0CBE-4A4E-AB24-04C0B95502B9}" type="presParOf" srcId="{0B1153D3-FCE2-40AD-BB0C-06CB6DA91ECD}" destId="{CB861433-09A8-4B9F-B43C-F2705FD29CA4}" srcOrd="2" destOrd="0" presId="urn:microsoft.com/office/officeart/2005/8/layout/radial4"/>
    <dgm:cxn modelId="{7BDDC5C8-19AE-4424-AA35-57E211ABFED3}" type="presParOf" srcId="{0B1153D3-FCE2-40AD-BB0C-06CB6DA91ECD}" destId="{FE3D06A3-056E-479E-ACD6-2F10748BBA51}" srcOrd="3" destOrd="0" presId="urn:microsoft.com/office/officeart/2005/8/layout/radial4"/>
    <dgm:cxn modelId="{DEA7673F-F35D-4A3C-924A-87C854CB2058}" type="presParOf" srcId="{0B1153D3-FCE2-40AD-BB0C-06CB6DA91ECD}" destId="{CAE65301-9131-410E-B558-0D223DE990D2}" srcOrd="4" destOrd="0" presId="urn:microsoft.com/office/officeart/2005/8/layout/radial4"/>
    <dgm:cxn modelId="{80B14AEA-FF40-43C0-999A-763E61C78449}" type="presParOf" srcId="{0B1153D3-FCE2-40AD-BB0C-06CB6DA91ECD}" destId="{9EA7BA6B-D1FC-4DC1-958E-1A25B5A0904F}" srcOrd="5" destOrd="0" presId="urn:microsoft.com/office/officeart/2005/8/layout/radial4"/>
    <dgm:cxn modelId="{1EECF81B-1212-4D25-90E3-FDA82406F892}"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smtClean="0"/>
            <a:t>Fatigue Management</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Regulators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smtClean="0"/>
            <a:t>Scheduling and Management</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Drivers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4E6698D9-A0D4-4C4D-8247-2D50FB3906FE}" type="presOf" srcId="{9E6A6ACA-856F-43FA-B830-B114A9B25D24}" destId="{0B1153D3-FCE2-40AD-BB0C-06CB6DA91ECD}" srcOrd="0" destOrd="0" presId="urn:microsoft.com/office/officeart/2005/8/layout/radial4"/>
    <dgm:cxn modelId="{14AEDD47-E41F-47BF-9CFF-EAB381F640FD}" type="presOf" srcId="{9CA0DC9A-F53C-4F63-851F-BE1AAFB70381}" destId="{FE3D06A3-056E-479E-ACD6-2F10748BBA51}" srcOrd="0" destOrd="0" presId="urn:microsoft.com/office/officeart/2005/8/layout/radial4"/>
    <dgm:cxn modelId="{A8858E5B-C752-4B36-9821-1380D37CC254}" type="presOf" srcId="{5FF8448B-A94B-45D5-A0DE-8333A2EEE614}" destId="{26DE3F94-1740-4EAE-B4FA-2BC17126F58F}" srcOrd="0" destOrd="0" presId="urn:microsoft.com/office/officeart/2005/8/layout/radial4"/>
    <dgm:cxn modelId="{6B50938A-E39D-4F08-A494-329F1C092E8A}" type="presOf" srcId="{391FC4F1-5F06-48D2-AC35-216856A2C175}" destId="{CB861433-09A8-4B9F-B43C-F2705FD29CA4}"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E1D0F764-1E08-493B-A9C8-C6D538CA3F3D}" srcId="{5FF8448B-A94B-45D5-A0DE-8333A2EEE614}" destId="{121EC8C3-7BCA-4514-963A-A73DC6695B29}" srcOrd="1" destOrd="0" parTransId="{9CA0DC9A-F53C-4F63-851F-BE1AAFB70381}" sibTransId="{39DB612D-3208-46D3-9A38-DFA0F93C0E0F}"/>
    <dgm:cxn modelId="{B5EC58BA-DB89-418D-8551-9CCA1D4C3A3A}" type="presOf" srcId="{C84B3AE5-9E56-40FD-B7FD-25A512060398}" destId="{9EA7BA6B-D1FC-4DC1-958E-1A25B5A0904F}" srcOrd="0" destOrd="0" presId="urn:microsoft.com/office/officeart/2005/8/layout/radial4"/>
    <dgm:cxn modelId="{BA5F0D2E-70FA-439E-8FC1-04C92F7A7CF4}" type="presOf" srcId="{1201BB82-CEA4-499B-A1DB-43A4516B9A98}" destId="{4FC5F6AC-60D5-4E49-8B55-4CB82BD9528B}"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C5656F56-19DA-4305-AA03-2679781BCD09}" srcId="{5FF8448B-A94B-45D5-A0DE-8333A2EEE614}" destId="{1201BB82-CEA4-499B-A1DB-43A4516B9A98}" srcOrd="2" destOrd="0" parTransId="{C84B3AE5-9E56-40FD-B7FD-25A512060398}" sibTransId="{EE76342B-69F0-4AAF-8431-153598A0CA02}"/>
    <dgm:cxn modelId="{AFEFBA96-62DF-4F87-928B-3FD34398F997}" type="presOf" srcId="{121EC8C3-7BCA-4514-963A-A73DC6695B29}" destId="{CAE65301-9131-410E-B558-0D223DE990D2}" srcOrd="0" destOrd="0" presId="urn:microsoft.com/office/officeart/2005/8/layout/radial4"/>
    <dgm:cxn modelId="{80246451-11EF-4F40-8DEC-FFD1BA893ED5}" type="presOf" srcId="{943FC3FD-CB84-4BAB-A2C8-05D7B920500D}" destId="{20D10F18-1457-4EB7-958E-15EF45D6801A}" srcOrd="0" destOrd="0" presId="urn:microsoft.com/office/officeart/2005/8/layout/radial4"/>
    <dgm:cxn modelId="{77AD9FB6-0A01-451B-96EC-8CDA53FE96F0}" type="presParOf" srcId="{0B1153D3-FCE2-40AD-BB0C-06CB6DA91ECD}" destId="{26DE3F94-1740-4EAE-B4FA-2BC17126F58F}" srcOrd="0" destOrd="0" presId="urn:microsoft.com/office/officeart/2005/8/layout/radial4"/>
    <dgm:cxn modelId="{39B559DB-3391-4AF0-98F7-398CC2F29CF6}" type="presParOf" srcId="{0B1153D3-FCE2-40AD-BB0C-06CB6DA91ECD}" destId="{20D10F18-1457-4EB7-958E-15EF45D6801A}" srcOrd="1" destOrd="0" presId="urn:microsoft.com/office/officeart/2005/8/layout/radial4"/>
    <dgm:cxn modelId="{932312F5-CD42-4B18-8708-167223F3C517}" type="presParOf" srcId="{0B1153D3-FCE2-40AD-BB0C-06CB6DA91ECD}" destId="{CB861433-09A8-4B9F-B43C-F2705FD29CA4}" srcOrd="2" destOrd="0" presId="urn:microsoft.com/office/officeart/2005/8/layout/radial4"/>
    <dgm:cxn modelId="{6BA6A652-D72E-49CB-B65B-1A7149EF0DAA}" type="presParOf" srcId="{0B1153D3-FCE2-40AD-BB0C-06CB6DA91ECD}" destId="{FE3D06A3-056E-479E-ACD6-2F10748BBA51}" srcOrd="3" destOrd="0" presId="urn:microsoft.com/office/officeart/2005/8/layout/radial4"/>
    <dgm:cxn modelId="{AA246C08-BE9F-46AB-AFC3-3A609CF27A83}" type="presParOf" srcId="{0B1153D3-FCE2-40AD-BB0C-06CB6DA91ECD}" destId="{CAE65301-9131-410E-B558-0D223DE990D2}" srcOrd="4" destOrd="0" presId="urn:microsoft.com/office/officeart/2005/8/layout/radial4"/>
    <dgm:cxn modelId="{086ABCB5-4E94-4115-A65F-7CD0AC14D525}" type="presParOf" srcId="{0B1153D3-FCE2-40AD-BB0C-06CB6DA91ECD}" destId="{9EA7BA6B-D1FC-4DC1-958E-1A25B5A0904F}" srcOrd="5" destOrd="0" presId="urn:microsoft.com/office/officeart/2005/8/layout/radial4"/>
    <dgm:cxn modelId="{3B3A6EE6-228D-4086-B22D-4BB10009B23E}"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smtClean="0"/>
            <a:t>Fatigue Management</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Regulators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smtClean="0"/>
            <a:t>Scheduling and Management</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Drivers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864948CD-4ACA-4AD4-9E3D-425348DF9449}" type="presOf" srcId="{121EC8C3-7BCA-4514-963A-A73DC6695B29}" destId="{CAE65301-9131-410E-B558-0D223DE990D2}" srcOrd="0" destOrd="0" presId="urn:microsoft.com/office/officeart/2005/8/layout/radial4"/>
    <dgm:cxn modelId="{6941EBCE-99DA-4EC6-AD7A-EFD713163BFC}" type="presOf" srcId="{391FC4F1-5F06-48D2-AC35-216856A2C175}" destId="{CB861433-09A8-4B9F-B43C-F2705FD29CA4}" srcOrd="0" destOrd="0" presId="urn:microsoft.com/office/officeart/2005/8/layout/radial4"/>
    <dgm:cxn modelId="{F1B3B536-CC40-497C-95BB-6713055F3447}" type="presOf" srcId="{943FC3FD-CB84-4BAB-A2C8-05D7B920500D}" destId="{20D10F18-1457-4EB7-958E-15EF45D6801A}" srcOrd="0" destOrd="0" presId="urn:microsoft.com/office/officeart/2005/8/layout/radial4"/>
    <dgm:cxn modelId="{13CC548A-3026-4866-9E38-180A58F00153}" type="presOf" srcId="{1201BB82-CEA4-499B-A1DB-43A4516B9A98}" destId="{4FC5F6AC-60D5-4E49-8B55-4CB82BD9528B}"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F5F75BB0-97F6-41B1-9D3B-5FED49DCACD5}" type="presOf" srcId="{5FF8448B-A94B-45D5-A0DE-8333A2EEE614}" destId="{26DE3F94-1740-4EAE-B4FA-2BC17126F58F}"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0B03BBBC-B883-4FD6-AD7B-33F2E93EBB60}" type="presOf" srcId="{9CA0DC9A-F53C-4F63-851F-BE1AAFB70381}" destId="{FE3D06A3-056E-479E-ACD6-2F10748BBA51}" srcOrd="0" destOrd="0" presId="urn:microsoft.com/office/officeart/2005/8/layout/radial4"/>
    <dgm:cxn modelId="{9575C4C3-4C23-45B7-9072-FF1A05F39A52}" type="presOf" srcId="{9E6A6ACA-856F-43FA-B830-B114A9B25D24}" destId="{0B1153D3-FCE2-40AD-BB0C-06CB6DA91ECD}" srcOrd="0" destOrd="0" presId="urn:microsoft.com/office/officeart/2005/8/layout/radial4"/>
    <dgm:cxn modelId="{ADA33B01-2900-4934-AFE4-63914FD763CA}" type="presOf" srcId="{C84B3AE5-9E56-40FD-B7FD-25A512060398}" destId="{9EA7BA6B-D1FC-4DC1-958E-1A25B5A0904F}"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C5656F56-19DA-4305-AA03-2679781BCD09}" srcId="{5FF8448B-A94B-45D5-A0DE-8333A2EEE614}" destId="{1201BB82-CEA4-499B-A1DB-43A4516B9A98}" srcOrd="2" destOrd="0" parTransId="{C84B3AE5-9E56-40FD-B7FD-25A512060398}" sibTransId="{EE76342B-69F0-4AAF-8431-153598A0CA02}"/>
    <dgm:cxn modelId="{4CC1ADDF-95EA-427A-9764-099012F769B0}" type="presParOf" srcId="{0B1153D3-FCE2-40AD-BB0C-06CB6DA91ECD}" destId="{26DE3F94-1740-4EAE-B4FA-2BC17126F58F}" srcOrd="0" destOrd="0" presId="urn:microsoft.com/office/officeart/2005/8/layout/radial4"/>
    <dgm:cxn modelId="{8B92716F-2DE0-41D0-A0C8-53B77C1700A2}" type="presParOf" srcId="{0B1153D3-FCE2-40AD-BB0C-06CB6DA91ECD}" destId="{20D10F18-1457-4EB7-958E-15EF45D6801A}" srcOrd="1" destOrd="0" presId="urn:microsoft.com/office/officeart/2005/8/layout/radial4"/>
    <dgm:cxn modelId="{C7F958BA-B96A-4A2F-A21B-5B16929573B1}" type="presParOf" srcId="{0B1153D3-FCE2-40AD-BB0C-06CB6DA91ECD}" destId="{CB861433-09A8-4B9F-B43C-F2705FD29CA4}" srcOrd="2" destOrd="0" presId="urn:microsoft.com/office/officeart/2005/8/layout/radial4"/>
    <dgm:cxn modelId="{F5DA9DA1-F0E6-4FD6-9745-992C317B18C8}" type="presParOf" srcId="{0B1153D3-FCE2-40AD-BB0C-06CB6DA91ECD}" destId="{FE3D06A3-056E-479E-ACD6-2F10748BBA51}" srcOrd="3" destOrd="0" presId="urn:microsoft.com/office/officeart/2005/8/layout/radial4"/>
    <dgm:cxn modelId="{2BC7E7D2-17CE-4DF0-9909-AF1B07BA07C8}" type="presParOf" srcId="{0B1153D3-FCE2-40AD-BB0C-06CB6DA91ECD}" destId="{CAE65301-9131-410E-B558-0D223DE990D2}" srcOrd="4" destOrd="0" presId="urn:microsoft.com/office/officeart/2005/8/layout/radial4"/>
    <dgm:cxn modelId="{B01AC979-2F50-4297-9E8F-1408A573114F}" type="presParOf" srcId="{0B1153D3-FCE2-40AD-BB0C-06CB6DA91ECD}" destId="{9EA7BA6B-D1FC-4DC1-958E-1A25B5A0904F}" srcOrd="5" destOrd="0" presId="urn:microsoft.com/office/officeart/2005/8/layout/radial4"/>
    <dgm:cxn modelId="{3C180429-F0C7-4938-9E31-9FEB637DE74B}"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smtClean="0"/>
            <a:t>Fatigue Management</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Regulators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smtClean="0"/>
            <a:t>Scheduling and Management</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Drivers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931BA89D-384E-4774-9E3D-5F12F20C03F2}" type="presOf" srcId="{C84B3AE5-9E56-40FD-B7FD-25A512060398}" destId="{9EA7BA6B-D1FC-4DC1-958E-1A25B5A0904F}" srcOrd="0" destOrd="0" presId="urn:microsoft.com/office/officeart/2005/8/layout/radial4"/>
    <dgm:cxn modelId="{5B575C99-7CF8-455B-877F-F07E04279E4B}" type="presOf" srcId="{9CA0DC9A-F53C-4F63-851F-BE1AAFB70381}" destId="{FE3D06A3-056E-479E-ACD6-2F10748BBA51}"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BCF9FDDB-96FD-4A90-A9CE-C6041D49B62C}" type="presOf" srcId="{391FC4F1-5F06-48D2-AC35-216856A2C175}" destId="{CB861433-09A8-4B9F-B43C-F2705FD29CA4}"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024BEC3C-80FD-4605-8D40-38C21E5F2C3D}" type="presOf" srcId="{5FF8448B-A94B-45D5-A0DE-8333A2EEE614}" destId="{26DE3F94-1740-4EAE-B4FA-2BC17126F58F}" srcOrd="0" destOrd="0" presId="urn:microsoft.com/office/officeart/2005/8/layout/radial4"/>
    <dgm:cxn modelId="{37149694-9180-4EA3-A433-F6BBCBDC20D7}" type="presOf" srcId="{1201BB82-CEA4-499B-A1DB-43A4516B9A98}" destId="{4FC5F6AC-60D5-4E49-8B55-4CB82BD9528B}" srcOrd="0" destOrd="0" presId="urn:microsoft.com/office/officeart/2005/8/layout/radial4"/>
    <dgm:cxn modelId="{CB023FBF-67B0-47FA-BCA4-BFD79F5EDD5F}" type="presOf" srcId="{9E6A6ACA-856F-43FA-B830-B114A9B25D24}" destId="{0B1153D3-FCE2-40AD-BB0C-06CB6DA91ECD}" srcOrd="0" destOrd="0" presId="urn:microsoft.com/office/officeart/2005/8/layout/radial4"/>
    <dgm:cxn modelId="{3BF329F5-FBB8-4F1F-A83A-2420927D62B0}" type="presOf" srcId="{943FC3FD-CB84-4BAB-A2C8-05D7B920500D}" destId="{20D10F18-1457-4EB7-958E-15EF45D6801A}"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C5656F56-19DA-4305-AA03-2679781BCD09}" srcId="{5FF8448B-A94B-45D5-A0DE-8333A2EEE614}" destId="{1201BB82-CEA4-499B-A1DB-43A4516B9A98}" srcOrd="2" destOrd="0" parTransId="{C84B3AE5-9E56-40FD-B7FD-25A512060398}" sibTransId="{EE76342B-69F0-4AAF-8431-153598A0CA02}"/>
    <dgm:cxn modelId="{8B1A9CBB-E97D-4BEF-AB83-BD6D609DAD4F}" type="presOf" srcId="{121EC8C3-7BCA-4514-963A-A73DC6695B29}" destId="{CAE65301-9131-410E-B558-0D223DE990D2}" srcOrd="0" destOrd="0" presId="urn:microsoft.com/office/officeart/2005/8/layout/radial4"/>
    <dgm:cxn modelId="{A29BD7ED-577B-4869-BDC2-24E41D6C4916}" type="presParOf" srcId="{0B1153D3-FCE2-40AD-BB0C-06CB6DA91ECD}" destId="{26DE3F94-1740-4EAE-B4FA-2BC17126F58F}" srcOrd="0" destOrd="0" presId="urn:microsoft.com/office/officeart/2005/8/layout/radial4"/>
    <dgm:cxn modelId="{C6DBFF1E-6ED1-473C-96CC-B7E5BD86D435}" type="presParOf" srcId="{0B1153D3-FCE2-40AD-BB0C-06CB6DA91ECD}" destId="{20D10F18-1457-4EB7-958E-15EF45D6801A}" srcOrd="1" destOrd="0" presId="urn:microsoft.com/office/officeart/2005/8/layout/radial4"/>
    <dgm:cxn modelId="{53F77AE5-D1F3-480E-8A37-9559F636198F}" type="presParOf" srcId="{0B1153D3-FCE2-40AD-BB0C-06CB6DA91ECD}" destId="{CB861433-09A8-4B9F-B43C-F2705FD29CA4}" srcOrd="2" destOrd="0" presId="urn:microsoft.com/office/officeart/2005/8/layout/radial4"/>
    <dgm:cxn modelId="{5CF98B3F-71E8-4FFC-8700-F4E5B2BB5E44}" type="presParOf" srcId="{0B1153D3-FCE2-40AD-BB0C-06CB6DA91ECD}" destId="{FE3D06A3-056E-479E-ACD6-2F10748BBA51}" srcOrd="3" destOrd="0" presId="urn:microsoft.com/office/officeart/2005/8/layout/radial4"/>
    <dgm:cxn modelId="{6BCB7120-A21F-416F-BA95-9F1458A6B5A2}" type="presParOf" srcId="{0B1153D3-FCE2-40AD-BB0C-06CB6DA91ECD}" destId="{CAE65301-9131-410E-B558-0D223DE990D2}" srcOrd="4" destOrd="0" presId="urn:microsoft.com/office/officeart/2005/8/layout/radial4"/>
    <dgm:cxn modelId="{123C9B1A-7CCA-44BE-AD10-73C6C9A47877}" type="presParOf" srcId="{0B1153D3-FCE2-40AD-BB0C-06CB6DA91ECD}" destId="{9EA7BA6B-D1FC-4DC1-958E-1A25B5A0904F}" srcOrd="5" destOrd="0" presId="urn:microsoft.com/office/officeart/2005/8/layout/radial4"/>
    <dgm:cxn modelId="{149169B5-22E9-4D30-A53A-8053006E0279}"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smtClean="0"/>
            <a:t>Fatigue Management</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Regulators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smtClean="0"/>
            <a:t>Scheduling and Management</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smtClean="0"/>
            <a:t>Drivers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9C4B597B-7D66-4462-A15C-850B7775DBCD}" type="presOf" srcId="{5FF8448B-A94B-45D5-A0DE-8333A2EEE614}" destId="{26DE3F94-1740-4EAE-B4FA-2BC17126F58F}" srcOrd="0" destOrd="0" presId="urn:microsoft.com/office/officeart/2005/8/layout/radial4"/>
    <dgm:cxn modelId="{091C382C-627A-4AEF-A55A-BABE208DAC1C}" type="presOf" srcId="{121EC8C3-7BCA-4514-963A-A73DC6695B29}" destId="{CAE65301-9131-410E-B558-0D223DE990D2}"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E1D0F764-1E08-493B-A9C8-C6D538CA3F3D}" srcId="{5FF8448B-A94B-45D5-A0DE-8333A2EEE614}" destId="{121EC8C3-7BCA-4514-963A-A73DC6695B29}" srcOrd="1" destOrd="0" parTransId="{9CA0DC9A-F53C-4F63-851F-BE1AAFB70381}" sibTransId="{39DB612D-3208-46D3-9A38-DFA0F93C0E0F}"/>
    <dgm:cxn modelId="{839B4A95-DBC8-42DA-A776-31CBB5981E4C}" type="presOf" srcId="{1201BB82-CEA4-499B-A1DB-43A4516B9A98}" destId="{4FC5F6AC-60D5-4E49-8B55-4CB82BD9528B}" srcOrd="0" destOrd="0" presId="urn:microsoft.com/office/officeart/2005/8/layout/radial4"/>
    <dgm:cxn modelId="{A4C6550F-DBF4-4589-8347-C41B2B1D199D}" type="presOf" srcId="{9CA0DC9A-F53C-4F63-851F-BE1AAFB70381}" destId="{FE3D06A3-056E-479E-ACD6-2F10748BBA51}"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C5656F56-19DA-4305-AA03-2679781BCD09}" srcId="{5FF8448B-A94B-45D5-A0DE-8333A2EEE614}" destId="{1201BB82-CEA4-499B-A1DB-43A4516B9A98}" srcOrd="2" destOrd="0" parTransId="{C84B3AE5-9E56-40FD-B7FD-25A512060398}" sibTransId="{EE76342B-69F0-4AAF-8431-153598A0CA02}"/>
    <dgm:cxn modelId="{87282567-E90B-48F5-9F7C-1B021BF3684A}" type="presOf" srcId="{943FC3FD-CB84-4BAB-A2C8-05D7B920500D}" destId="{20D10F18-1457-4EB7-958E-15EF45D6801A}" srcOrd="0" destOrd="0" presId="urn:microsoft.com/office/officeart/2005/8/layout/radial4"/>
    <dgm:cxn modelId="{D6D0C5E6-BE3D-4AA4-9D11-8A7F753F2B1E}" type="presOf" srcId="{C84B3AE5-9E56-40FD-B7FD-25A512060398}" destId="{9EA7BA6B-D1FC-4DC1-958E-1A25B5A0904F}" srcOrd="0" destOrd="0" presId="urn:microsoft.com/office/officeart/2005/8/layout/radial4"/>
    <dgm:cxn modelId="{7ACA3D3D-7661-4DC7-AA86-F45FCACA0C30}" type="presOf" srcId="{9E6A6ACA-856F-43FA-B830-B114A9B25D24}" destId="{0B1153D3-FCE2-40AD-BB0C-06CB6DA91ECD}" srcOrd="0" destOrd="0" presId="urn:microsoft.com/office/officeart/2005/8/layout/radial4"/>
    <dgm:cxn modelId="{0FCBD86D-E41A-4358-B9E6-E632B48A2E75}" type="presOf" srcId="{391FC4F1-5F06-48D2-AC35-216856A2C175}" destId="{CB861433-09A8-4B9F-B43C-F2705FD29CA4}" srcOrd="0" destOrd="0" presId="urn:microsoft.com/office/officeart/2005/8/layout/radial4"/>
    <dgm:cxn modelId="{998C6C1C-65AC-4D93-9CD9-846990F6ADDD}" type="presParOf" srcId="{0B1153D3-FCE2-40AD-BB0C-06CB6DA91ECD}" destId="{26DE3F94-1740-4EAE-B4FA-2BC17126F58F}" srcOrd="0" destOrd="0" presId="urn:microsoft.com/office/officeart/2005/8/layout/radial4"/>
    <dgm:cxn modelId="{B54F3798-1828-4FEF-9C76-D8A08E79B4E9}" type="presParOf" srcId="{0B1153D3-FCE2-40AD-BB0C-06CB6DA91ECD}" destId="{20D10F18-1457-4EB7-958E-15EF45D6801A}" srcOrd="1" destOrd="0" presId="urn:microsoft.com/office/officeart/2005/8/layout/radial4"/>
    <dgm:cxn modelId="{1BEFB7C5-551D-4E9F-A400-AAD786C9E05B}" type="presParOf" srcId="{0B1153D3-FCE2-40AD-BB0C-06CB6DA91ECD}" destId="{CB861433-09A8-4B9F-B43C-F2705FD29CA4}" srcOrd="2" destOrd="0" presId="urn:microsoft.com/office/officeart/2005/8/layout/radial4"/>
    <dgm:cxn modelId="{A4B8C5CD-C607-4CD1-A248-00BC26E42411}" type="presParOf" srcId="{0B1153D3-FCE2-40AD-BB0C-06CB6DA91ECD}" destId="{FE3D06A3-056E-479E-ACD6-2F10748BBA51}" srcOrd="3" destOrd="0" presId="urn:microsoft.com/office/officeart/2005/8/layout/radial4"/>
    <dgm:cxn modelId="{7D33CE0C-C64C-44DB-95CF-609EFA510204}" type="presParOf" srcId="{0B1153D3-FCE2-40AD-BB0C-06CB6DA91ECD}" destId="{CAE65301-9131-410E-B558-0D223DE990D2}" srcOrd="4" destOrd="0" presId="urn:microsoft.com/office/officeart/2005/8/layout/radial4"/>
    <dgm:cxn modelId="{12D4E8BD-3AB8-46E8-BE27-871BCF5A8DB3}" type="presParOf" srcId="{0B1153D3-FCE2-40AD-BB0C-06CB6DA91ECD}" destId="{9EA7BA6B-D1FC-4DC1-958E-1A25B5A0904F}" srcOrd="5" destOrd="0" presId="urn:microsoft.com/office/officeart/2005/8/layout/radial4"/>
    <dgm:cxn modelId="{E547F6D3-3FD4-4AF9-ADF8-E53B68BBB994}"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67B1-AD03-4729-9A71-33AEEA3C8FAE}">
      <dsp:nvSpPr>
        <dsp:cNvPr id="0" name=""/>
        <dsp:cNvSpPr/>
      </dsp:nvSpPr>
      <dsp:spPr>
        <a:xfrm>
          <a:off x="0" y="738981"/>
          <a:ext cx="3200400" cy="3200400"/>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F63C52-7AAE-4B30-8928-6BF2DB206874}">
      <dsp:nvSpPr>
        <dsp:cNvPr id="0" name=""/>
        <dsp:cNvSpPr/>
      </dsp:nvSpPr>
      <dsp:spPr>
        <a:xfrm>
          <a:off x="304038" y="1043019"/>
          <a:ext cx="1248156" cy="12481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Time of Day</a:t>
          </a:r>
          <a:endParaRPr lang="en-US" sz="1600" b="1" kern="1200" dirty="0"/>
        </a:p>
      </dsp:txBody>
      <dsp:txXfrm>
        <a:off x="364968" y="1103949"/>
        <a:ext cx="1126296" cy="1126296"/>
      </dsp:txXfrm>
    </dsp:sp>
    <dsp:sp modelId="{2DE0F66D-1390-4A84-B3DB-B4EA1519962D}">
      <dsp:nvSpPr>
        <dsp:cNvPr id="0" name=""/>
        <dsp:cNvSpPr/>
      </dsp:nvSpPr>
      <dsp:spPr>
        <a:xfrm>
          <a:off x="1648206" y="1043019"/>
          <a:ext cx="1248156" cy="124815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Recent Sleep</a:t>
          </a:r>
          <a:endParaRPr lang="en-US" sz="1600" b="1" kern="1200" dirty="0"/>
        </a:p>
      </dsp:txBody>
      <dsp:txXfrm>
        <a:off x="1709136" y="1103949"/>
        <a:ext cx="1126296" cy="1126296"/>
      </dsp:txXfrm>
    </dsp:sp>
    <dsp:sp modelId="{EE653AE8-D844-481F-A9DE-F48747FFEA0B}">
      <dsp:nvSpPr>
        <dsp:cNvPr id="0" name=""/>
        <dsp:cNvSpPr/>
      </dsp:nvSpPr>
      <dsp:spPr>
        <a:xfrm>
          <a:off x="320039" y="2363347"/>
          <a:ext cx="1248156" cy="124815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Continuous Hours Awake</a:t>
          </a:r>
          <a:endParaRPr lang="en-US" sz="1600" b="1" kern="1200" dirty="0"/>
        </a:p>
      </dsp:txBody>
      <dsp:txXfrm>
        <a:off x="380969" y="2424277"/>
        <a:ext cx="1126296" cy="1126296"/>
      </dsp:txXfrm>
    </dsp:sp>
    <dsp:sp modelId="{5C9D1129-AC7C-452D-A178-C4C4AD544B7F}">
      <dsp:nvSpPr>
        <dsp:cNvPr id="0" name=""/>
        <dsp:cNvSpPr/>
      </dsp:nvSpPr>
      <dsp:spPr>
        <a:xfrm>
          <a:off x="1648206" y="2387187"/>
          <a:ext cx="1248156" cy="124815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Cumulative Sleep Debt</a:t>
          </a:r>
          <a:endParaRPr lang="en-US" sz="1600" b="1" kern="1200" dirty="0"/>
        </a:p>
      </dsp:txBody>
      <dsp:txXfrm>
        <a:off x="1709136" y="2448117"/>
        <a:ext cx="1126296" cy="11262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47568" y="896943"/>
          <a:ext cx="505063"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b="1" kern="1200" dirty="0" smtClean="0"/>
            <a:t>Fatigue Management</a:t>
          </a:r>
          <a:endParaRPr lang="en-US" sz="500" b="1" kern="1200" dirty="0"/>
        </a:p>
      </dsp:txBody>
      <dsp:txXfrm>
        <a:off x="621533" y="970908"/>
        <a:ext cx="357133" cy="357133"/>
      </dsp:txXfrm>
    </dsp:sp>
    <dsp:sp modelId="{20D10F18-1457-4EB7-958E-15EF45D6801A}">
      <dsp:nvSpPr>
        <dsp:cNvPr id="0" name=""/>
        <dsp:cNvSpPr/>
      </dsp:nvSpPr>
      <dsp:spPr>
        <a:xfrm rot="12900000">
          <a:off x="203692" y="80236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Regulators</a:t>
          </a:r>
          <a:endParaRPr lang="en-US" sz="600" b="1" kern="1200" dirty="0"/>
        </a:p>
      </dsp:txBody>
      <dsp:txXfrm>
        <a:off x="11826" y="576949"/>
        <a:ext cx="457325" cy="361363"/>
      </dsp:txXfrm>
    </dsp:sp>
    <dsp:sp modelId="{FE3D06A3-056E-479E-ACD6-2F10748BBA51}">
      <dsp:nvSpPr>
        <dsp:cNvPr id="0" name=""/>
        <dsp:cNvSpPr/>
      </dsp:nvSpPr>
      <dsp:spPr>
        <a:xfrm rot="16200000">
          <a:off x="596628" y="59781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Scheduling and Management</a:t>
          </a:r>
          <a:endParaRPr lang="en-US" sz="600" b="1" kern="1200" dirty="0"/>
        </a:p>
      </dsp:txBody>
      <dsp:txXfrm>
        <a:off x="571437" y="285635"/>
        <a:ext cx="457325" cy="361363"/>
      </dsp:txXfrm>
    </dsp:sp>
    <dsp:sp modelId="{9EA7BA6B-D1FC-4DC1-958E-1A25B5A0904F}">
      <dsp:nvSpPr>
        <dsp:cNvPr id="0" name=""/>
        <dsp:cNvSpPr/>
      </dsp:nvSpPr>
      <dsp:spPr>
        <a:xfrm rot="19500000">
          <a:off x="989565" y="802366"/>
          <a:ext cx="406942"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Drivers</a:t>
          </a:r>
          <a:endParaRPr lang="en-US" sz="600" b="1" kern="1200" dirty="0"/>
        </a:p>
      </dsp:txBody>
      <dsp:txXfrm>
        <a:off x="1131047" y="576949"/>
        <a:ext cx="457325" cy="361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47568" y="896943"/>
          <a:ext cx="505063"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b="1" kern="1200" dirty="0" smtClean="0"/>
            <a:t>Fatigue Management</a:t>
          </a:r>
          <a:endParaRPr lang="en-US" sz="500" b="1" kern="1200" dirty="0"/>
        </a:p>
      </dsp:txBody>
      <dsp:txXfrm>
        <a:off x="621533" y="970908"/>
        <a:ext cx="357133" cy="357133"/>
      </dsp:txXfrm>
    </dsp:sp>
    <dsp:sp modelId="{20D10F18-1457-4EB7-958E-15EF45D6801A}">
      <dsp:nvSpPr>
        <dsp:cNvPr id="0" name=""/>
        <dsp:cNvSpPr/>
      </dsp:nvSpPr>
      <dsp:spPr>
        <a:xfrm rot="12900000">
          <a:off x="203692" y="80236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Regulators</a:t>
          </a:r>
          <a:endParaRPr lang="en-US" sz="600" b="1" kern="1200" dirty="0"/>
        </a:p>
      </dsp:txBody>
      <dsp:txXfrm>
        <a:off x="11826" y="576949"/>
        <a:ext cx="457325" cy="361363"/>
      </dsp:txXfrm>
    </dsp:sp>
    <dsp:sp modelId="{FE3D06A3-056E-479E-ACD6-2F10748BBA51}">
      <dsp:nvSpPr>
        <dsp:cNvPr id="0" name=""/>
        <dsp:cNvSpPr/>
      </dsp:nvSpPr>
      <dsp:spPr>
        <a:xfrm rot="16200000">
          <a:off x="596628" y="59781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Scheduling and Management</a:t>
          </a:r>
          <a:endParaRPr lang="en-US" sz="600" b="1" kern="1200" dirty="0"/>
        </a:p>
      </dsp:txBody>
      <dsp:txXfrm>
        <a:off x="571437" y="285635"/>
        <a:ext cx="457325" cy="361363"/>
      </dsp:txXfrm>
    </dsp:sp>
    <dsp:sp modelId="{9EA7BA6B-D1FC-4DC1-958E-1A25B5A0904F}">
      <dsp:nvSpPr>
        <dsp:cNvPr id="0" name=""/>
        <dsp:cNvSpPr/>
      </dsp:nvSpPr>
      <dsp:spPr>
        <a:xfrm rot="19500000">
          <a:off x="989565" y="802366"/>
          <a:ext cx="406942"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Drivers</a:t>
          </a:r>
          <a:endParaRPr lang="en-US" sz="600" b="1" kern="1200" dirty="0"/>
        </a:p>
      </dsp:txBody>
      <dsp:txXfrm>
        <a:off x="1131047" y="576949"/>
        <a:ext cx="457325" cy="3613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47568" y="896943"/>
          <a:ext cx="505063"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b="1" kern="1200" dirty="0" smtClean="0"/>
            <a:t>Fatigue Management</a:t>
          </a:r>
          <a:endParaRPr lang="en-US" sz="500" b="1" kern="1200" dirty="0"/>
        </a:p>
      </dsp:txBody>
      <dsp:txXfrm>
        <a:off x="621533" y="970908"/>
        <a:ext cx="357133" cy="357133"/>
      </dsp:txXfrm>
    </dsp:sp>
    <dsp:sp modelId="{20D10F18-1457-4EB7-958E-15EF45D6801A}">
      <dsp:nvSpPr>
        <dsp:cNvPr id="0" name=""/>
        <dsp:cNvSpPr/>
      </dsp:nvSpPr>
      <dsp:spPr>
        <a:xfrm rot="12900000">
          <a:off x="203692" y="80236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Regulators</a:t>
          </a:r>
          <a:endParaRPr lang="en-US" sz="600" b="1" kern="1200" dirty="0"/>
        </a:p>
      </dsp:txBody>
      <dsp:txXfrm>
        <a:off x="11826" y="576949"/>
        <a:ext cx="457325" cy="361363"/>
      </dsp:txXfrm>
    </dsp:sp>
    <dsp:sp modelId="{FE3D06A3-056E-479E-ACD6-2F10748BBA51}">
      <dsp:nvSpPr>
        <dsp:cNvPr id="0" name=""/>
        <dsp:cNvSpPr/>
      </dsp:nvSpPr>
      <dsp:spPr>
        <a:xfrm rot="16200000">
          <a:off x="596628" y="59781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Scheduling and Management</a:t>
          </a:r>
          <a:endParaRPr lang="en-US" sz="600" b="1" kern="1200" dirty="0"/>
        </a:p>
      </dsp:txBody>
      <dsp:txXfrm>
        <a:off x="571437" y="285635"/>
        <a:ext cx="457325" cy="361363"/>
      </dsp:txXfrm>
    </dsp:sp>
    <dsp:sp modelId="{9EA7BA6B-D1FC-4DC1-958E-1A25B5A0904F}">
      <dsp:nvSpPr>
        <dsp:cNvPr id="0" name=""/>
        <dsp:cNvSpPr/>
      </dsp:nvSpPr>
      <dsp:spPr>
        <a:xfrm rot="19500000">
          <a:off x="989565" y="802366"/>
          <a:ext cx="406942"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Drivers</a:t>
          </a:r>
          <a:endParaRPr lang="en-US" sz="600" b="1" kern="1200" dirty="0"/>
        </a:p>
      </dsp:txBody>
      <dsp:txXfrm>
        <a:off x="1131047" y="576949"/>
        <a:ext cx="457325" cy="361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7980A-A61D-4187-B830-DAA4CE13645E}">
      <dsp:nvSpPr>
        <dsp:cNvPr id="0" name=""/>
        <dsp:cNvSpPr/>
      </dsp:nvSpPr>
      <dsp:spPr>
        <a:xfrm>
          <a:off x="6904" y="1410923"/>
          <a:ext cx="1950907" cy="12421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INPUT</a:t>
          </a:r>
          <a:r>
            <a:rPr lang="en-US" sz="1700" kern="1200" dirty="0" smtClean="0">
              <a:effectLst>
                <a:outerShdw blurRad="38100" dist="38100" dir="2700000" algn="tl">
                  <a:srgbClr val="000000">
                    <a:alpha val="43137"/>
                  </a:srgbClr>
                </a:outerShdw>
              </a:effectLst>
            </a:rPr>
            <a:t/>
          </a:r>
          <a:br>
            <a:rPr lang="en-US" sz="1700" kern="1200" dirty="0" smtClean="0">
              <a:effectLst>
                <a:outerShdw blurRad="38100" dist="38100" dir="2700000" algn="tl">
                  <a:srgbClr val="000000">
                    <a:alpha val="43137"/>
                  </a:srgbClr>
                </a:outerShdw>
              </a:effectLst>
            </a:rPr>
          </a:br>
          <a:r>
            <a:rPr lang="en-US" sz="1700" kern="1200" dirty="0" smtClean="0"/>
            <a:t>(scheduling, sleep information)</a:t>
          </a:r>
          <a:endParaRPr lang="en-US" sz="1700" kern="1200" dirty="0"/>
        </a:p>
      </dsp:txBody>
      <dsp:txXfrm>
        <a:off x="43285" y="1447304"/>
        <a:ext cx="1878145" cy="1169390"/>
      </dsp:txXfrm>
    </dsp:sp>
    <dsp:sp modelId="{60D361A7-277A-47EE-AF34-15AC95FE3A3B}">
      <dsp:nvSpPr>
        <dsp:cNvPr id="0" name=""/>
        <dsp:cNvSpPr/>
      </dsp:nvSpPr>
      <dsp:spPr>
        <a:xfrm>
          <a:off x="1957811" y="2018192"/>
          <a:ext cx="498781" cy="27614"/>
        </a:xfrm>
        <a:custGeom>
          <a:avLst/>
          <a:gdLst/>
          <a:ahLst/>
          <a:cxnLst/>
          <a:rect l="0" t="0" r="0" b="0"/>
          <a:pathLst>
            <a:path>
              <a:moveTo>
                <a:pt x="0" y="13807"/>
              </a:moveTo>
              <a:lnTo>
                <a:pt x="498781" y="13807"/>
              </a:lnTo>
            </a:path>
          </a:pathLst>
        </a:custGeom>
        <a:noFill/>
        <a:ln w="25400" cap="flat" cmpd="sng" algn="ctr">
          <a:solidFill>
            <a:schemeClr val="dk1">
              <a:shade val="95000"/>
              <a:satMod val="105000"/>
            </a:schemeClr>
          </a:solidFill>
          <a:prstDash val="solid"/>
          <a:headEnd type="none" w="med" len="med"/>
          <a:tailEnd type="arrow" w="med" len="med"/>
        </a:ln>
        <a:effectLst/>
        <a:scene3d>
          <a:camera prst="orthographicFront"/>
          <a:lightRig rig="threePt" dir="t">
            <a:rot lat="0" lon="0" rev="7500000"/>
          </a:lightRig>
        </a:scene3d>
        <a:sp3d z="-40000"/>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4733" y="2019530"/>
        <a:ext cx="24939" cy="24939"/>
      </dsp:txXfrm>
    </dsp:sp>
    <dsp:sp modelId="{6E475AE2-B92A-44EE-9B64-E5A0C8B4FD57}">
      <dsp:nvSpPr>
        <dsp:cNvPr id="0" name=""/>
        <dsp:cNvSpPr/>
      </dsp:nvSpPr>
      <dsp:spPr>
        <a:xfrm>
          <a:off x="2456593" y="1372199"/>
          <a:ext cx="1964225" cy="131960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OUTPUT</a:t>
          </a:r>
          <a:br>
            <a:rPr lang="en-US" sz="2000" b="1" kern="1200" dirty="0" smtClean="0">
              <a:effectLst>
                <a:outerShdw blurRad="38100" dist="38100" dir="2700000" algn="tl">
                  <a:srgbClr val="000000">
                    <a:alpha val="43137"/>
                  </a:srgbClr>
                </a:outerShdw>
              </a:effectLst>
            </a:rPr>
          </a:br>
          <a:r>
            <a:rPr lang="en-US" sz="1700" kern="1200" dirty="0" smtClean="0"/>
            <a:t>(fatigue metric)</a:t>
          </a:r>
          <a:endParaRPr lang="en-US" sz="1700" kern="1200" dirty="0"/>
        </a:p>
      </dsp:txBody>
      <dsp:txXfrm>
        <a:off x="2495243" y="1410849"/>
        <a:ext cx="1886925" cy="1242300"/>
      </dsp:txXfrm>
    </dsp:sp>
    <dsp:sp modelId="{2396195C-017D-4756-A5A8-1928DDE49AE9}">
      <dsp:nvSpPr>
        <dsp:cNvPr id="0" name=""/>
        <dsp:cNvSpPr/>
      </dsp:nvSpPr>
      <dsp:spPr>
        <a:xfrm>
          <a:off x="4420818" y="2018192"/>
          <a:ext cx="498781" cy="27614"/>
        </a:xfrm>
        <a:custGeom>
          <a:avLst/>
          <a:gdLst/>
          <a:ahLst/>
          <a:cxnLst/>
          <a:rect l="0" t="0" r="0" b="0"/>
          <a:pathLst>
            <a:path>
              <a:moveTo>
                <a:pt x="0" y="13807"/>
              </a:moveTo>
              <a:lnTo>
                <a:pt x="498781" y="13807"/>
              </a:lnTo>
            </a:path>
          </a:pathLst>
        </a:custGeom>
        <a:noFill/>
        <a:ln w="25400" cap="flat" cmpd="sng" algn="ctr">
          <a:solidFill>
            <a:schemeClr val="tx1"/>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57739" y="2019530"/>
        <a:ext cx="24939" cy="24939"/>
      </dsp:txXfrm>
    </dsp:sp>
    <dsp:sp modelId="{E77FCC66-95F3-44BF-950A-DF769E7D429D}">
      <dsp:nvSpPr>
        <dsp:cNvPr id="0" name=""/>
        <dsp:cNvSpPr/>
      </dsp:nvSpPr>
      <dsp:spPr>
        <a:xfrm>
          <a:off x="4919599" y="1301045"/>
          <a:ext cx="1862162" cy="14619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DECISION</a:t>
          </a:r>
          <a:endParaRPr lang="en-US" sz="2000" b="1" kern="1200" dirty="0">
            <a:effectLst>
              <a:outerShdw blurRad="38100" dist="38100" dir="2700000" algn="tl">
                <a:srgbClr val="000000">
                  <a:alpha val="43137"/>
                </a:srgbClr>
              </a:outerShdw>
            </a:effectLst>
          </a:endParaRPr>
        </a:p>
      </dsp:txBody>
      <dsp:txXfrm>
        <a:off x="4962417" y="1343863"/>
        <a:ext cx="1776526" cy="1376272"/>
      </dsp:txXfrm>
    </dsp:sp>
    <dsp:sp modelId="{80C30549-AFDE-40B9-BCFA-84ECDA7DE249}">
      <dsp:nvSpPr>
        <dsp:cNvPr id="0" name=""/>
        <dsp:cNvSpPr/>
      </dsp:nvSpPr>
      <dsp:spPr>
        <a:xfrm rot="19457599">
          <a:off x="6724026" y="1838943"/>
          <a:ext cx="614250" cy="27614"/>
        </a:xfrm>
        <a:custGeom>
          <a:avLst/>
          <a:gdLst/>
          <a:ahLst/>
          <a:cxnLst/>
          <a:rect l="0" t="0" r="0" b="0"/>
          <a:pathLst>
            <a:path>
              <a:moveTo>
                <a:pt x="0" y="13807"/>
              </a:moveTo>
              <a:lnTo>
                <a:pt x="614250" y="13807"/>
              </a:lnTo>
            </a:path>
          </a:pathLst>
        </a:custGeom>
        <a:noFill/>
        <a:ln w="25400" cap="flat" cmpd="sng" algn="ctr">
          <a:solidFill>
            <a:srgbClr val="92D050"/>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15796" y="1837394"/>
        <a:ext cx="30712" cy="30712"/>
      </dsp:txXfrm>
    </dsp:sp>
    <dsp:sp modelId="{B9270AF0-D0E3-40E6-883D-F53C95D98D29}">
      <dsp:nvSpPr>
        <dsp:cNvPr id="0" name=""/>
        <dsp:cNvSpPr/>
      </dsp:nvSpPr>
      <dsp:spPr>
        <a:xfrm>
          <a:off x="7280542" y="1361762"/>
          <a:ext cx="1246952" cy="623476"/>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PROCEED</a:t>
          </a:r>
          <a:endParaRPr lang="en-US" sz="1600" b="1" kern="1200" dirty="0">
            <a:effectLst>
              <a:outerShdw blurRad="38100" dist="38100" dir="2700000" algn="tl">
                <a:srgbClr val="000000">
                  <a:alpha val="43137"/>
                </a:srgbClr>
              </a:outerShdw>
            </a:effectLst>
          </a:endParaRPr>
        </a:p>
      </dsp:txBody>
      <dsp:txXfrm>
        <a:off x="7298803" y="1380023"/>
        <a:ext cx="1210430" cy="586954"/>
      </dsp:txXfrm>
    </dsp:sp>
    <dsp:sp modelId="{4CBD92C2-695A-4D12-AC5E-198213948F79}">
      <dsp:nvSpPr>
        <dsp:cNvPr id="0" name=""/>
        <dsp:cNvSpPr/>
      </dsp:nvSpPr>
      <dsp:spPr>
        <a:xfrm rot="2142401">
          <a:off x="6724026" y="2197442"/>
          <a:ext cx="614250" cy="27614"/>
        </a:xfrm>
        <a:custGeom>
          <a:avLst/>
          <a:gdLst/>
          <a:ahLst/>
          <a:cxnLst/>
          <a:rect l="0" t="0" r="0" b="0"/>
          <a:pathLst>
            <a:path>
              <a:moveTo>
                <a:pt x="0" y="13807"/>
              </a:moveTo>
              <a:lnTo>
                <a:pt x="614250" y="13807"/>
              </a:lnTo>
            </a:path>
          </a:pathLst>
        </a:custGeom>
        <a:noFill/>
        <a:ln w="25400" cap="flat" cmpd="sng" algn="ctr">
          <a:solidFill>
            <a:srgbClr val="C00000"/>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15796" y="2195893"/>
        <a:ext cx="30712" cy="30712"/>
      </dsp:txXfrm>
    </dsp:sp>
    <dsp:sp modelId="{3D90AF2D-1093-494D-896F-FBE1D48285C0}">
      <dsp:nvSpPr>
        <dsp:cNvPr id="0" name=""/>
        <dsp:cNvSpPr/>
      </dsp:nvSpPr>
      <dsp:spPr>
        <a:xfrm>
          <a:off x="7280542" y="2078760"/>
          <a:ext cx="1246952" cy="6234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REEVALUATE</a:t>
          </a:r>
          <a:r>
            <a:rPr lang="en-US" sz="1800" b="1" kern="1200" dirty="0" smtClean="0"/>
            <a:t> </a:t>
          </a:r>
          <a:r>
            <a:rPr lang="en-US" sz="1300" kern="1200" dirty="0" smtClean="0"/>
            <a:t>(with mitigations) </a:t>
          </a:r>
          <a:endParaRPr lang="en-US" sz="1300" kern="1200" dirty="0"/>
        </a:p>
      </dsp:txBody>
      <dsp:txXfrm>
        <a:off x="7298803" y="2097021"/>
        <a:ext cx="1210430" cy="586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67B1-AD03-4729-9A71-33AEEA3C8FAE}">
      <dsp:nvSpPr>
        <dsp:cNvPr id="0" name=""/>
        <dsp:cNvSpPr/>
      </dsp:nvSpPr>
      <dsp:spPr>
        <a:xfrm>
          <a:off x="0" y="304799"/>
          <a:ext cx="1676400" cy="1676400"/>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F63C52-7AAE-4B30-8928-6BF2DB206874}">
      <dsp:nvSpPr>
        <dsp:cNvPr id="0" name=""/>
        <dsp:cNvSpPr/>
      </dsp:nvSpPr>
      <dsp:spPr>
        <a:xfrm>
          <a:off x="228599" y="457199"/>
          <a:ext cx="653796" cy="65379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Time of Day</a:t>
          </a:r>
          <a:endParaRPr lang="en-US" sz="800" b="1" kern="1200" dirty="0"/>
        </a:p>
      </dsp:txBody>
      <dsp:txXfrm>
        <a:off x="260515" y="489115"/>
        <a:ext cx="589964" cy="589964"/>
      </dsp:txXfrm>
    </dsp:sp>
    <dsp:sp modelId="{2DE0F66D-1390-4A84-B3DB-B4EA1519962D}">
      <dsp:nvSpPr>
        <dsp:cNvPr id="0" name=""/>
        <dsp:cNvSpPr/>
      </dsp:nvSpPr>
      <dsp:spPr>
        <a:xfrm>
          <a:off x="914400" y="457199"/>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Recent Sleep</a:t>
          </a:r>
          <a:endParaRPr lang="en-US" sz="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946316" y="489115"/>
        <a:ext cx="589964" cy="589964"/>
      </dsp:txXfrm>
    </dsp:sp>
    <dsp:sp modelId="{EE653AE8-D844-481F-A9DE-F48747FFEA0B}">
      <dsp:nvSpPr>
        <dsp:cNvPr id="0" name=""/>
        <dsp:cNvSpPr/>
      </dsp:nvSpPr>
      <dsp:spPr>
        <a:xfrm>
          <a:off x="228599" y="1143000"/>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Continuous Hours Awake</a:t>
          </a:r>
          <a:endParaRPr lang="en-US" sz="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60515" y="1174916"/>
        <a:ext cx="589964" cy="589964"/>
      </dsp:txXfrm>
    </dsp:sp>
    <dsp:sp modelId="{5C9D1129-AC7C-452D-A178-C4C4AD544B7F}">
      <dsp:nvSpPr>
        <dsp:cNvPr id="0" name=""/>
        <dsp:cNvSpPr/>
      </dsp:nvSpPr>
      <dsp:spPr>
        <a:xfrm>
          <a:off x="914400" y="1143000"/>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Cumulative Sleep Debt</a:t>
          </a:r>
          <a:endParaRPr lang="en-US" sz="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946316" y="1174916"/>
        <a:ext cx="589964" cy="589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67B1-AD03-4729-9A71-33AEEA3C8FAE}">
      <dsp:nvSpPr>
        <dsp:cNvPr id="0" name=""/>
        <dsp:cNvSpPr/>
      </dsp:nvSpPr>
      <dsp:spPr>
        <a:xfrm>
          <a:off x="0" y="152399"/>
          <a:ext cx="1676400" cy="1676400"/>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F63C52-7AAE-4B30-8928-6BF2DB206874}">
      <dsp:nvSpPr>
        <dsp:cNvPr id="0" name=""/>
        <dsp:cNvSpPr/>
      </dsp:nvSpPr>
      <dsp:spPr>
        <a:xfrm>
          <a:off x="159257" y="311657"/>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Time of Day</a:t>
          </a:r>
          <a:endParaRPr lang="en-US" sz="800" b="1" kern="1200" dirty="0"/>
        </a:p>
      </dsp:txBody>
      <dsp:txXfrm>
        <a:off x="191173" y="343573"/>
        <a:ext cx="589964" cy="589964"/>
      </dsp:txXfrm>
    </dsp:sp>
    <dsp:sp modelId="{2DE0F66D-1390-4A84-B3DB-B4EA1519962D}">
      <dsp:nvSpPr>
        <dsp:cNvPr id="0" name=""/>
        <dsp:cNvSpPr/>
      </dsp:nvSpPr>
      <dsp:spPr>
        <a:xfrm>
          <a:off x="863346" y="311657"/>
          <a:ext cx="653796" cy="65379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smtClean="0">
              <a:ln w="18415" cmpd="sng">
                <a:prstDash val="solid"/>
              </a:ln>
              <a:effectLst>
                <a:outerShdw blurRad="63500" dir="3600000" algn="tl" rotWithShape="0">
                  <a:srgbClr val="000000">
                    <a:alpha val="70000"/>
                  </a:srgbClr>
                </a:outerShdw>
              </a:effectLst>
            </a:rPr>
            <a:t>Recent Sleep</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895262" y="343573"/>
        <a:ext cx="589964" cy="589964"/>
      </dsp:txXfrm>
    </dsp:sp>
    <dsp:sp modelId="{EE653AE8-D844-481F-A9DE-F48747FFEA0B}">
      <dsp:nvSpPr>
        <dsp:cNvPr id="0" name=""/>
        <dsp:cNvSpPr/>
      </dsp:nvSpPr>
      <dsp:spPr>
        <a:xfrm>
          <a:off x="167639" y="1003258"/>
          <a:ext cx="653796" cy="65379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smtClean="0">
              <a:ln w="18415" cmpd="sng">
                <a:prstDash val="solid"/>
              </a:ln>
              <a:effectLst>
                <a:outerShdw blurRad="63500" dir="3600000" algn="tl" rotWithShape="0">
                  <a:srgbClr val="000000">
                    <a:alpha val="70000"/>
                  </a:srgbClr>
                </a:outerShdw>
              </a:effectLst>
            </a:rPr>
            <a:t>Continuous Hours Awake</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199555" y="1035174"/>
        <a:ext cx="589964" cy="589964"/>
      </dsp:txXfrm>
    </dsp:sp>
    <dsp:sp modelId="{5C9D1129-AC7C-452D-A178-C4C4AD544B7F}">
      <dsp:nvSpPr>
        <dsp:cNvPr id="0" name=""/>
        <dsp:cNvSpPr/>
      </dsp:nvSpPr>
      <dsp:spPr>
        <a:xfrm>
          <a:off x="863346" y="1015746"/>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dirty="0" smtClean="0">
              <a:ln w="18415" cmpd="sng">
                <a:prstDash val="solid"/>
              </a:ln>
              <a:effectLst>
                <a:outerShdw blurRad="63500" dir="3600000" algn="tl" rotWithShape="0">
                  <a:srgbClr val="000000">
                    <a:alpha val="70000"/>
                  </a:srgbClr>
                </a:outerShdw>
              </a:effectLst>
            </a:rPr>
            <a:t>Cumulative Sleep Debt</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895262" y="1047662"/>
        <a:ext cx="589964" cy="589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67B1-AD03-4729-9A71-33AEEA3C8FAE}">
      <dsp:nvSpPr>
        <dsp:cNvPr id="0" name=""/>
        <dsp:cNvSpPr/>
      </dsp:nvSpPr>
      <dsp:spPr>
        <a:xfrm>
          <a:off x="0" y="152399"/>
          <a:ext cx="1676400" cy="1676400"/>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F63C52-7AAE-4B30-8928-6BF2DB206874}">
      <dsp:nvSpPr>
        <dsp:cNvPr id="0" name=""/>
        <dsp:cNvSpPr/>
      </dsp:nvSpPr>
      <dsp:spPr>
        <a:xfrm>
          <a:off x="152399" y="304799"/>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Time of Day</a:t>
          </a:r>
          <a:endParaRPr lang="en-US" sz="800" b="1" kern="1200" dirty="0"/>
        </a:p>
      </dsp:txBody>
      <dsp:txXfrm>
        <a:off x="184315" y="336715"/>
        <a:ext cx="589964" cy="589964"/>
      </dsp:txXfrm>
    </dsp:sp>
    <dsp:sp modelId="{2DE0F66D-1390-4A84-B3DB-B4EA1519962D}">
      <dsp:nvSpPr>
        <dsp:cNvPr id="0" name=""/>
        <dsp:cNvSpPr/>
      </dsp:nvSpPr>
      <dsp:spPr>
        <a:xfrm>
          <a:off x="863346" y="311657"/>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dirty="0" smtClean="0">
              <a:ln w="18415" cmpd="sng">
                <a:prstDash val="solid"/>
              </a:ln>
              <a:effectLst>
                <a:outerShdw blurRad="63500" dir="3600000" algn="tl" rotWithShape="0">
                  <a:srgbClr val="000000">
                    <a:alpha val="70000"/>
                  </a:srgbClr>
                </a:outerShdw>
              </a:effectLst>
            </a:rPr>
            <a:t>Recent Sleep</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895262" y="343573"/>
        <a:ext cx="589964" cy="589964"/>
      </dsp:txXfrm>
    </dsp:sp>
    <dsp:sp modelId="{EE653AE8-D844-481F-A9DE-F48747FFEA0B}">
      <dsp:nvSpPr>
        <dsp:cNvPr id="0" name=""/>
        <dsp:cNvSpPr/>
      </dsp:nvSpPr>
      <dsp:spPr>
        <a:xfrm>
          <a:off x="167639" y="1003258"/>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dirty="0" smtClean="0">
              <a:ln w="18415" cmpd="sng">
                <a:prstDash val="solid"/>
              </a:ln>
              <a:effectLst>
                <a:outerShdw blurRad="63500" dir="3600000" algn="tl" rotWithShape="0">
                  <a:srgbClr val="000000">
                    <a:alpha val="70000"/>
                  </a:srgbClr>
                </a:outerShdw>
              </a:effectLst>
            </a:rPr>
            <a:t>Continuous Hours Awake</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199555" y="1035174"/>
        <a:ext cx="589964" cy="589964"/>
      </dsp:txXfrm>
    </dsp:sp>
    <dsp:sp modelId="{5C9D1129-AC7C-452D-A178-C4C4AD544B7F}">
      <dsp:nvSpPr>
        <dsp:cNvPr id="0" name=""/>
        <dsp:cNvSpPr/>
      </dsp:nvSpPr>
      <dsp:spPr>
        <a:xfrm>
          <a:off x="863346" y="1015746"/>
          <a:ext cx="653796" cy="65379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cap="none" spc="0" dirty="0" smtClean="0">
              <a:ln w="18415" cmpd="sng">
                <a:prstDash val="solid"/>
              </a:ln>
              <a:effectLst>
                <a:outerShdw blurRad="63500" dir="3600000" algn="tl" rotWithShape="0">
                  <a:srgbClr val="000000">
                    <a:alpha val="70000"/>
                  </a:srgbClr>
                </a:outerShdw>
              </a:effectLst>
            </a:rPr>
            <a:t>Cumulative Sleep Debt</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895262" y="1047662"/>
        <a:ext cx="589964" cy="589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1219197" y="1250991"/>
          <a:ext cx="1219205" cy="12250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Fatigue Management</a:t>
          </a:r>
          <a:endParaRPr lang="en-US" sz="1200" b="1" kern="1200" dirty="0"/>
        </a:p>
      </dsp:txBody>
      <dsp:txXfrm>
        <a:off x="1397745" y="1430401"/>
        <a:ext cx="862109" cy="866265"/>
      </dsp:txXfrm>
    </dsp:sp>
    <dsp:sp modelId="{20D10F18-1457-4EB7-958E-15EF45D6801A}">
      <dsp:nvSpPr>
        <dsp:cNvPr id="0" name=""/>
        <dsp:cNvSpPr/>
      </dsp:nvSpPr>
      <dsp:spPr>
        <a:xfrm rot="12900000">
          <a:off x="529284" y="1093347"/>
          <a:ext cx="835067" cy="305232"/>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861433-09A8-4B9F-B43C-F2705FD29CA4}">
      <dsp:nvSpPr>
        <dsp:cNvPr id="0" name=""/>
        <dsp:cNvSpPr/>
      </dsp:nvSpPr>
      <dsp:spPr>
        <a:xfrm>
          <a:off x="96074" y="599499"/>
          <a:ext cx="1017441" cy="8139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t>Regulators</a:t>
          </a:r>
          <a:endParaRPr lang="en-US" sz="1300" b="1" kern="1200" dirty="0"/>
        </a:p>
      </dsp:txBody>
      <dsp:txXfrm>
        <a:off x="119914" y="623339"/>
        <a:ext cx="969761" cy="766273"/>
      </dsp:txXfrm>
    </dsp:sp>
    <dsp:sp modelId="{FE3D06A3-056E-479E-ACD6-2F10748BBA51}">
      <dsp:nvSpPr>
        <dsp:cNvPr id="0" name=""/>
        <dsp:cNvSpPr/>
      </dsp:nvSpPr>
      <dsp:spPr>
        <a:xfrm rot="16200000">
          <a:off x="1412200" y="633282"/>
          <a:ext cx="833198" cy="305232"/>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1320079" y="-37676"/>
          <a:ext cx="1017441" cy="813953"/>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t>Scheduling and Management</a:t>
          </a:r>
          <a:endParaRPr lang="en-US" sz="1300" b="1" kern="1200" dirty="0"/>
        </a:p>
      </dsp:txBody>
      <dsp:txXfrm>
        <a:off x="1343919" y="-13836"/>
        <a:ext cx="969761" cy="766273"/>
      </dsp:txXfrm>
    </dsp:sp>
    <dsp:sp modelId="{9EA7BA6B-D1FC-4DC1-958E-1A25B5A0904F}">
      <dsp:nvSpPr>
        <dsp:cNvPr id="0" name=""/>
        <dsp:cNvSpPr/>
      </dsp:nvSpPr>
      <dsp:spPr>
        <a:xfrm rot="19500000">
          <a:off x="2293247" y="1093347"/>
          <a:ext cx="835067" cy="30523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C5F6AC-60D5-4E49-8B55-4CB82BD9528B}">
      <dsp:nvSpPr>
        <dsp:cNvPr id="0" name=""/>
        <dsp:cNvSpPr/>
      </dsp:nvSpPr>
      <dsp:spPr>
        <a:xfrm>
          <a:off x="2544084" y="599499"/>
          <a:ext cx="1017441" cy="813953"/>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t>Drivers</a:t>
          </a:r>
          <a:endParaRPr lang="en-US" sz="1300" b="1" kern="1200" dirty="0"/>
        </a:p>
      </dsp:txBody>
      <dsp:txXfrm>
        <a:off x="2567924" y="623339"/>
        <a:ext cx="969761" cy="766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73643" y="937462"/>
          <a:ext cx="529113" cy="529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b="1" kern="1200" dirty="0" smtClean="0"/>
            <a:t>Fatigue Management</a:t>
          </a:r>
          <a:endParaRPr lang="en-US" sz="500" b="1" kern="1200" dirty="0"/>
        </a:p>
      </dsp:txBody>
      <dsp:txXfrm>
        <a:off x="651130" y="1014949"/>
        <a:ext cx="374139" cy="374139"/>
      </dsp:txXfrm>
    </dsp:sp>
    <dsp:sp modelId="{20D10F18-1457-4EB7-958E-15EF45D6801A}">
      <dsp:nvSpPr>
        <dsp:cNvPr id="0" name=""/>
        <dsp:cNvSpPr/>
      </dsp:nvSpPr>
      <dsp:spPr>
        <a:xfrm rot="12900000">
          <a:off x="214076"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232"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Regulators</a:t>
          </a:r>
          <a:endParaRPr lang="en-US" sz="600" b="1" kern="1200" dirty="0"/>
        </a:p>
      </dsp:txBody>
      <dsp:txXfrm>
        <a:off x="13010" y="602665"/>
        <a:ext cx="479102" cy="378570"/>
      </dsp:txXfrm>
    </dsp:sp>
    <dsp:sp modelId="{FE3D06A3-056E-479E-ACD6-2F10748BBA51}">
      <dsp:nvSpPr>
        <dsp:cNvPr id="0" name=""/>
        <dsp:cNvSpPr/>
      </dsp:nvSpPr>
      <dsp:spPr>
        <a:xfrm rot="16200000">
          <a:off x="625397" y="624490"/>
          <a:ext cx="425605"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286023"/>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Scheduling and Management</a:t>
          </a:r>
          <a:endParaRPr lang="en-US" sz="600" b="1" kern="1200" dirty="0"/>
        </a:p>
      </dsp:txBody>
      <dsp:txXfrm>
        <a:off x="598648" y="297801"/>
        <a:ext cx="479102" cy="378570"/>
      </dsp:txXfrm>
    </dsp:sp>
    <dsp:sp modelId="{9EA7BA6B-D1FC-4DC1-958E-1A25B5A0904F}">
      <dsp:nvSpPr>
        <dsp:cNvPr id="0" name=""/>
        <dsp:cNvSpPr/>
      </dsp:nvSpPr>
      <dsp:spPr>
        <a:xfrm rot="19500000">
          <a:off x="1036718"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2509"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Drivers</a:t>
          </a:r>
          <a:endParaRPr lang="en-US" sz="600" b="1" kern="1200" dirty="0"/>
        </a:p>
      </dsp:txBody>
      <dsp:txXfrm>
        <a:off x="1184287" y="602665"/>
        <a:ext cx="479102" cy="378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73643" y="937462"/>
          <a:ext cx="529113" cy="529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b="1" kern="1200" dirty="0" smtClean="0"/>
            <a:t>Fatigue Management</a:t>
          </a:r>
          <a:endParaRPr lang="en-US" sz="500" b="1" kern="1200" dirty="0"/>
        </a:p>
      </dsp:txBody>
      <dsp:txXfrm>
        <a:off x="651130" y="1014949"/>
        <a:ext cx="374139" cy="374139"/>
      </dsp:txXfrm>
    </dsp:sp>
    <dsp:sp modelId="{20D10F18-1457-4EB7-958E-15EF45D6801A}">
      <dsp:nvSpPr>
        <dsp:cNvPr id="0" name=""/>
        <dsp:cNvSpPr/>
      </dsp:nvSpPr>
      <dsp:spPr>
        <a:xfrm rot="12900000">
          <a:off x="214076"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232"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Regulators</a:t>
          </a:r>
          <a:endParaRPr lang="en-US" sz="600" b="1" kern="1200" dirty="0"/>
        </a:p>
      </dsp:txBody>
      <dsp:txXfrm>
        <a:off x="13010" y="602665"/>
        <a:ext cx="479102" cy="378570"/>
      </dsp:txXfrm>
    </dsp:sp>
    <dsp:sp modelId="{FE3D06A3-056E-479E-ACD6-2F10748BBA51}">
      <dsp:nvSpPr>
        <dsp:cNvPr id="0" name=""/>
        <dsp:cNvSpPr/>
      </dsp:nvSpPr>
      <dsp:spPr>
        <a:xfrm rot="16200000">
          <a:off x="625397" y="624490"/>
          <a:ext cx="425605"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286023"/>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Scheduling and Management</a:t>
          </a:r>
          <a:endParaRPr lang="en-US" sz="600" b="1" kern="1200" dirty="0"/>
        </a:p>
      </dsp:txBody>
      <dsp:txXfrm>
        <a:off x="598648" y="297801"/>
        <a:ext cx="479102" cy="378570"/>
      </dsp:txXfrm>
    </dsp:sp>
    <dsp:sp modelId="{9EA7BA6B-D1FC-4DC1-958E-1A25B5A0904F}">
      <dsp:nvSpPr>
        <dsp:cNvPr id="0" name=""/>
        <dsp:cNvSpPr/>
      </dsp:nvSpPr>
      <dsp:spPr>
        <a:xfrm rot="19500000">
          <a:off x="1036718"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2509"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Drivers</a:t>
          </a:r>
          <a:endParaRPr lang="en-US" sz="600" b="1" kern="1200" dirty="0"/>
        </a:p>
      </dsp:txBody>
      <dsp:txXfrm>
        <a:off x="1184287" y="602665"/>
        <a:ext cx="479102" cy="378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73643" y="937462"/>
          <a:ext cx="529113" cy="529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b="1" kern="1200" dirty="0" smtClean="0"/>
            <a:t>Fatigue Management</a:t>
          </a:r>
          <a:endParaRPr lang="en-US" sz="500" b="1" kern="1200" dirty="0"/>
        </a:p>
      </dsp:txBody>
      <dsp:txXfrm>
        <a:off x="651130" y="1014949"/>
        <a:ext cx="374139" cy="374139"/>
      </dsp:txXfrm>
    </dsp:sp>
    <dsp:sp modelId="{20D10F18-1457-4EB7-958E-15EF45D6801A}">
      <dsp:nvSpPr>
        <dsp:cNvPr id="0" name=""/>
        <dsp:cNvSpPr/>
      </dsp:nvSpPr>
      <dsp:spPr>
        <a:xfrm rot="12900000">
          <a:off x="214076"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232"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Regulators</a:t>
          </a:r>
          <a:endParaRPr lang="en-US" sz="600" b="1" kern="1200" dirty="0"/>
        </a:p>
      </dsp:txBody>
      <dsp:txXfrm>
        <a:off x="13010" y="602665"/>
        <a:ext cx="479102" cy="378570"/>
      </dsp:txXfrm>
    </dsp:sp>
    <dsp:sp modelId="{FE3D06A3-056E-479E-ACD6-2F10748BBA51}">
      <dsp:nvSpPr>
        <dsp:cNvPr id="0" name=""/>
        <dsp:cNvSpPr/>
      </dsp:nvSpPr>
      <dsp:spPr>
        <a:xfrm rot="16200000">
          <a:off x="625397" y="624490"/>
          <a:ext cx="425605"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286023"/>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Scheduling and Management</a:t>
          </a:r>
          <a:endParaRPr lang="en-US" sz="600" b="1" kern="1200" dirty="0"/>
        </a:p>
      </dsp:txBody>
      <dsp:txXfrm>
        <a:off x="598648" y="297801"/>
        <a:ext cx="479102" cy="378570"/>
      </dsp:txXfrm>
    </dsp:sp>
    <dsp:sp modelId="{9EA7BA6B-D1FC-4DC1-958E-1A25B5A0904F}">
      <dsp:nvSpPr>
        <dsp:cNvPr id="0" name=""/>
        <dsp:cNvSpPr/>
      </dsp:nvSpPr>
      <dsp:spPr>
        <a:xfrm rot="19500000">
          <a:off x="1036718"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2509"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Drivers</a:t>
          </a:r>
          <a:endParaRPr lang="en-US" sz="600" b="1" kern="1200" dirty="0"/>
        </a:p>
      </dsp:txBody>
      <dsp:txXfrm>
        <a:off x="1184287" y="602665"/>
        <a:ext cx="479102" cy="3785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47568" y="896943"/>
          <a:ext cx="505063"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b="1" kern="1200" dirty="0" smtClean="0"/>
            <a:t>Fatigue Management</a:t>
          </a:r>
          <a:endParaRPr lang="en-US" sz="500" b="1" kern="1200" dirty="0"/>
        </a:p>
      </dsp:txBody>
      <dsp:txXfrm>
        <a:off x="621533" y="970908"/>
        <a:ext cx="357133" cy="357133"/>
      </dsp:txXfrm>
    </dsp:sp>
    <dsp:sp modelId="{20D10F18-1457-4EB7-958E-15EF45D6801A}">
      <dsp:nvSpPr>
        <dsp:cNvPr id="0" name=""/>
        <dsp:cNvSpPr/>
      </dsp:nvSpPr>
      <dsp:spPr>
        <a:xfrm rot="12900000">
          <a:off x="203692" y="80236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Regulators</a:t>
          </a:r>
          <a:endParaRPr lang="en-US" sz="600" b="1" kern="1200" dirty="0"/>
        </a:p>
      </dsp:txBody>
      <dsp:txXfrm>
        <a:off x="11826" y="576949"/>
        <a:ext cx="457325" cy="361363"/>
      </dsp:txXfrm>
    </dsp:sp>
    <dsp:sp modelId="{FE3D06A3-056E-479E-ACD6-2F10748BBA51}">
      <dsp:nvSpPr>
        <dsp:cNvPr id="0" name=""/>
        <dsp:cNvSpPr/>
      </dsp:nvSpPr>
      <dsp:spPr>
        <a:xfrm rot="16200000">
          <a:off x="596628" y="59781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Scheduling and Management</a:t>
          </a:r>
          <a:endParaRPr lang="en-US" sz="600" b="1" kern="1200" dirty="0"/>
        </a:p>
      </dsp:txBody>
      <dsp:txXfrm>
        <a:off x="571437" y="285635"/>
        <a:ext cx="457325" cy="361363"/>
      </dsp:txXfrm>
    </dsp:sp>
    <dsp:sp modelId="{9EA7BA6B-D1FC-4DC1-958E-1A25B5A0904F}">
      <dsp:nvSpPr>
        <dsp:cNvPr id="0" name=""/>
        <dsp:cNvSpPr/>
      </dsp:nvSpPr>
      <dsp:spPr>
        <a:xfrm rot="19500000">
          <a:off x="989565" y="802366"/>
          <a:ext cx="406942"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smtClean="0"/>
            <a:t>Drivers</a:t>
          </a:r>
          <a:endParaRPr lang="en-US" sz="600" b="1" kern="1200" dirty="0"/>
        </a:p>
      </dsp:txBody>
      <dsp:txXfrm>
        <a:off x="1131047" y="576949"/>
        <a:ext cx="457325" cy="36136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656" cy="465376"/>
          </a:xfrm>
          <a:prstGeom prst="rect">
            <a:avLst/>
          </a:prstGeom>
        </p:spPr>
        <p:txBody>
          <a:bodyPr vert="horz" lIns="93305" tIns="46653" rIns="93305" bIns="46653" rtlCol="0"/>
          <a:lstStyle>
            <a:lvl1pPr algn="l">
              <a:defRPr sz="1200"/>
            </a:lvl1pPr>
          </a:lstStyle>
          <a:p>
            <a:endParaRPr lang="en-US"/>
          </a:p>
        </p:txBody>
      </p:sp>
      <p:sp>
        <p:nvSpPr>
          <p:cNvPr id="3" name="Date Placeholder 2"/>
          <p:cNvSpPr>
            <a:spLocks noGrp="1"/>
          </p:cNvSpPr>
          <p:nvPr>
            <p:ph type="dt" idx="1"/>
          </p:nvPr>
        </p:nvSpPr>
        <p:spPr>
          <a:xfrm>
            <a:off x="3977232" y="0"/>
            <a:ext cx="3042656" cy="465376"/>
          </a:xfrm>
          <a:prstGeom prst="rect">
            <a:avLst/>
          </a:prstGeom>
        </p:spPr>
        <p:txBody>
          <a:bodyPr vert="horz" lIns="93305" tIns="46653" rIns="93305" bIns="46653" rtlCol="0"/>
          <a:lstStyle>
            <a:lvl1pPr algn="r">
              <a:defRPr sz="1200"/>
            </a:lvl1pPr>
          </a:lstStyle>
          <a:p>
            <a:fld id="{7E00A49D-98F0-4EEA-BB4B-39B84EDF8A9E}" type="datetimeFigureOut">
              <a:rPr lang="en-US" smtClean="0"/>
              <a:pPr/>
              <a:t>2/22/2013</a:t>
            </a:fld>
            <a:endParaRPr lang="en-US"/>
          </a:p>
        </p:txBody>
      </p:sp>
      <p:sp>
        <p:nvSpPr>
          <p:cNvPr id="4" name="Slide Image Placeholder 3"/>
          <p:cNvSpPr>
            <a:spLocks noGrp="1" noRot="1" noChangeAspect="1"/>
          </p:cNvSpPr>
          <p:nvPr>
            <p:ph type="sldImg" idx="2"/>
          </p:nvPr>
        </p:nvSpPr>
        <p:spPr>
          <a:xfrm>
            <a:off x="1184275" y="698500"/>
            <a:ext cx="4652963" cy="3489325"/>
          </a:xfrm>
          <a:prstGeom prst="rect">
            <a:avLst/>
          </a:prstGeom>
          <a:noFill/>
          <a:ln w="12700">
            <a:solidFill>
              <a:prstClr val="black"/>
            </a:solidFill>
          </a:ln>
        </p:spPr>
        <p:txBody>
          <a:bodyPr vert="horz" lIns="93305" tIns="46653" rIns="93305" bIns="46653" rtlCol="0" anchor="ctr"/>
          <a:lstStyle/>
          <a:p>
            <a:endParaRPr lang="en-US"/>
          </a:p>
        </p:txBody>
      </p:sp>
      <p:sp>
        <p:nvSpPr>
          <p:cNvPr id="5" name="Notes Placeholder 4"/>
          <p:cNvSpPr>
            <a:spLocks noGrp="1"/>
          </p:cNvSpPr>
          <p:nvPr>
            <p:ph type="body" sz="quarter" idx="3"/>
          </p:nvPr>
        </p:nvSpPr>
        <p:spPr>
          <a:xfrm>
            <a:off x="702152" y="4421069"/>
            <a:ext cx="5617210" cy="4188381"/>
          </a:xfrm>
          <a:prstGeom prst="rect">
            <a:avLst/>
          </a:prstGeom>
        </p:spPr>
        <p:txBody>
          <a:bodyPr vert="horz" lIns="93305" tIns="46653" rIns="93305" bIns="466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0522"/>
            <a:ext cx="3042656" cy="465376"/>
          </a:xfrm>
          <a:prstGeom prst="rect">
            <a:avLst/>
          </a:prstGeom>
        </p:spPr>
        <p:txBody>
          <a:bodyPr vert="horz" lIns="93305" tIns="46653" rIns="93305" bIns="46653" rtlCol="0" anchor="b"/>
          <a:lstStyle>
            <a:lvl1pPr algn="l">
              <a:defRPr sz="1200"/>
            </a:lvl1pPr>
          </a:lstStyle>
          <a:p>
            <a:endParaRPr lang="en-US"/>
          </a:p>
        </p:txBody>
      </p:sp>
      <p:sp>
        <p:nvSpPr>
          <p:cNvPr id="7" name="Slide Number Placeholder 6"/>
          <p:cNvSpPr>
            <a:spLocks noGrp="1"/>
          </p:cNvSpPr>
          <p:nvPr>
            <p:ph type="sldNum" sz="quarter" idx="5"/>
          </p:nvPr>
        </p:nvSpPr>
        <p:spPr>
          <a:xfrm>
            <a:off x="3977232" y="8840522"/>
            <a:ext cx="3042656" cy="465376"/>
          </a:xfrm>
          <a:prstGeom prst="rect">
            <a:avLst/>
          </a:prstGeom>
        </p:spPr>
        <p:txBody>
          <a:bodyPr vert="horz" lIns="93305" tIns="46653" rIns="93305" bIns="46653" rtlCol="0" anchor="b"/>
          <a:lstStyle>
            <a:lvl1pPr algn="r">
              <a:defRPr sz="1200"/>
            </a:lvl1pPr>
          </a:lstStyle>
          <a:p>
            <a:fld id="{E8901A7A-5C17-4AC9-8846-93A209EBC7E9}" type="slidenum">
              <a:rPr lang="en-US" smtClean="0"/>
              <a:pPr/>
              <a:t>‹#›</a:t>
            </a:fld>
            <a:endParaRPr lang="en-US"/>
          </a:p>
        </p:txBody>
      </p:sp>
    </p:spTree>
    <p:extLst>
      <p:ext uri="{BB962C8B-B14F-4D97-AF65-F5344CB8AC3E}">
        <p14:creationId xmlns:p14="http://schemas.microsoft.com/office/powerpoint/2010/main" val="40581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noProof="0" dirty="0" smtClean="0"/>
              <a:t>NARRATION</a:t>
            </a:r>
            <a:r>
              <a:rPr lang="en-US" b="1" dirty="0" smtClean="0"/>
              <a:t>:</a:t>
            </a:r>
            <a:r>
              <a:rPr lang="en-US" b="1" baseline="0" dirty="0" smtClean="0"/>
              <a:t> </a:t>
            </a:r>
            <a:r>
              <a:rPr lang="en-US" sz="1200" kern="1200" dirty="0" smtClean="0">
                <a:solidFill>
                  <a:schemeClr val="tx1"/>
                </a:solidFill>
                <a:effectLst/>
                <a:latin typeface="+mn-lt"/>
                <a:ea typeface="+mn-ea"/>
                <a:cs typeface="+mn-cs"/>
              </a:rPr>
              <a:t>Module 9 covers Driver Scheduling and Tools. </a:t>
            </a:r>
          </a:p>
          <a:p>
            <a:endParaRPr lang="en-US"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 </a:t>
            </a:r>
            <a:r>
              <a:rPr lang="en-US" dirty="0" smtClean="0"/>
              <a:t>Sleep length and quality both</a:t>
            </a:r>
            <a:r>
              <a:rPr lang="en-US" baseline="0" dirty="0" smtClean="0"/>
              <a:t> have an important impact on the </a:t>
            </a:r>
            <a:r>
              <a:rPr lang="en-US" dirty="0" smtClean="0"/>
              <a:t>fatigue we experience</a:t>
            </a:r>
            <a:r>
              <a:rPr lang="en-US" baseline="0" dirty="0" smtClean="0"/>
              <a:t>.  </a:t>
            </a:r>
            <a:r>
              <a:rPr lang="en-US" dirty="0" smtClean="0"/>
              <a:t>Most people need between 7 and 9 hours of sleep to feel well rested. The highest quality sleep happens when sleep is coordinated with the circadian clock.  As a result, daytime sleep is often shorter and more disrupted than nighttime sleep because the circadian clock cues sleep at night.  For people working irregular or unpredictable schedules, getting a full night’s sleep can sometimes be a challenge.   It’s important to remember that sleep at any time is beneficial.  When main sleep episodes are cut short for whatever reason, naps can supplement the total amount of sleep achieved in the day and reduce the likelihood of fatigue. As discussed in the previous modules, getting less sleep than you need can result in a sleep debt that can accumulate.  Because of this, scientists recommend that we always aim to get the best possible and longest sleep, whenever we can.  There is even evidence to suggest that “banking sleep”, or sleeping a little longer whenever</a:t>
            </a:r>
            <a:r>
              <a:rPr lang="en-US" baseline="0" dirty="0" smtClean="0"/>
              <a:t> we can is </a:t>
            </a:r>
            <a:r>
              <a:rPr lang="en-US" dirty="0" smtClean="0"/>
              <a:t>protection against the negative effects of chronically short sleep.  </a:t>
            </a:r>
          </a:p>
          <a:p>
            <a:r>
              <a:rPr lang="en-US" dirty="0" smtClean="0"/>
              <a:t>Giving sleep </a:t>
            </a:r>
            <a:r>
              <a:rPr lang="en-US" b="0" i="0" strike="noStrike" baseline="0" dirty="0" smtClean="0"/>
              <a:t>the </a:t>
            </a:r>
            <a:r>
              <a:rPr lang="en-US" dirty="0" smtClean="0"/>
              <a:t>importance </a:t>
            </a:r>
            <a:r>
              <a:rPr lang="en-US" b="0" dirty="0" smtClean="0"/>
              <a:t>it deserves </a:t>
            </a:r>
            <a:r>
              <a:rPr lang="en-US" dirty="0" smtClean="0"/>
              <a:t>when scheduling work operations is important to fatigue management.</a:t>
            </a:r>
          </a:p>
          <a:p>
            <a:r>
              <a:rPr lang="en-US" dirty="0" smtClean="0"/>
              <a:t>__________________</a:t>
            </a:r>
          </a:p>
          <a:p>
            <a:r>
              <a:rPr lang="en-US" dirty="0" smtClean="0"/>
              <a:t>ADDITIONAL KEY POINTS:</a:t>
            </a:r>
          </a:p>
          <a:p>
            <a:r>
              <a:rPr lang="en-US" dirty="0" smtClean="0"/>
              <a:t>New research</a:t>
            </a:r>
            <a:r>
              <a:rPr lang="en-US" baseline="0" dirty="0" smtClean="0"/>
              <a:t> indicates that there’s some benefit to banking sleep (</a:t>
            </a:r>
            <a:r>
              <a:rPr lang="en-US" baseline="0" dirty="0" err="1" smtClean="0"/>
              <a:t>eg</a:t>
            </a:r>
            <a:r>
              <a:rPr lang="en-US" baseline="0" dirty="0" smtClean="0"/>
              <a:t>. </a:t>
            </a:r>
            <a:r>
              <a:rPr lang="en-US" baseline="0" dirty="0" err="1" smtClean="0"/>
              <a:t>Balkin</a:t>
            </a:r>
            <a:r>
              <a:rPr lang="en-US" baseline="0" dirty="0" smtClean="0"/>
              <a:t> 2011, NSF Conference) referring to the protective effect of extended sleep prior to planned sleep curtailment.  In this occupational context, study underscores the value in prioritizing  available sleep opportunities protecting sleep times when scheduling work operations.</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6A776412-61BE-477C-8669-210D9E2EA269}" type="slidenum">
              <a:rPr lang="en-US" smtClean="0"/>
              <a:pPr>
                <a:defRPr/>
              </a:pPr>
              <a:t>11</a:t>
            </a:fld>
            <a:endParaRPr lang="en-US" smtClean="0"/>
          </a:p>
        </p:txBody>
      </p:sp>
      <p:sp>
        <p:nvSpPr>
          <p:cNvPr id="60419" name="Rectangle 2"/>
          <p:cNvSpPr>
            <a:spLocks noGrp="1" noRot="1" noChangeAspect="1" noChangeArrowheads="1" noTextEdit="1"/>
          </p:cNvSpPr>
          <p:nvPr>
            <p:ph type="sldImg"/>
          </p:nvPr>
        </p:nvSpPr>
        <p:spPr>
          <a:xfrm>
            <a:off x="1138238" y="688975"/>
            <a:ext cx="4687887" cy="3516313"/>
          </a:xfrm>
          <a:ln/>
        </p:spPr>
      </p:sp>
      <p:sp>
        <p:nvSpPr>
          <p:cNvPr id="60420" name="Rectangle 3"/>
          <p:cNvSpPr>
            <a:spLocks noGrp="1" noChangeArrowheads="1"/>
          </p:cNvSpPr>
          <p:nvPr>
            <p:ph type="body" idx="1"/>
          </p:nvPr>
        </p:nvSpPr>
        <p:spPr>
          <a:xfrm>
            <a:off x="917308" y="4432149"/>
            <a:ext cx="5203661" cy="4204386"/>
          </a:xfrm>
          <a:noFill/>
          <a:ln/>
        </p:spPr>
        <p:txBody>
          <a:bodyPr/>
          <a:lstStyle/>
          <a:p>
            <a:pPr defTabSz="916229">
              <a:defRPr/>
            </a:pPr>
            <a:r>
              <a:rPr lang="en-US" b="1" noProof="0" dirty="0" smtClean="0"/>
              <a:t>NARRATION</a:t>
            </a:r>
            <a:r>
              <a:rPr lang="en-US" noProof="0" dirty="0" smtClean="0"/>
              <a:t>:</a:t>
            </a:r>
          </a:p>
          <a:p>
            <a:pPr eaLnBrk="1" hangingPunct="1"/>
            <a:r>
              <a:rPr lang="en-US" dirty="0" smtClean="0"/>
              <a:t>Aspects of scheduling in the motor</a:t>
            </a:r>
            <a:r>
              <a:rPr lang="en-US" baseline="0" dirty="0" smtClean="0"/>
              <a:t> carrier industry </a:t>
            </a:r>
            <a:r>
              <a:rPr lang="en-US" dirty="0" smtClean="0"/>
              <a:t>will directly affect the physiology of fatigue. </a:t>
            </a:r>
          </a:p>
          <a:p>
            <a:pPr>
              <a:spcAft>
                <a:spcPts val="601"/>
              </a:spcAft>
              <a:defRPr/>
            </a:pPr>
            <a:r>
              <a:rPr lang="en-US" dirty="0" smtClean="0">
                <a:solidFill>
                  <a:schemeClr val="accent1">
                    <a:lumMod val="50000"/>
                  </a:schemeClr>
                </a:solidFill>
              </a:rPr>
              <a:t>Time of day will influence fatigue because of the circadian clock’s cue for us to sleep during nighttime hours between midnight and 6 am. </a:t>
            </a:r>
          </a:p>
          <a:p>
            <a:pPr>
              <a:spcAft>
                <a:spcPts val="601"/>
              </a:spcAft>
              <a:defRPr/>
            </a:pPr>
            <a:r>
              <a:rPr lang="en-US" dirty="0" smtClean="0">
                <a:solidFill>
                  <a:schemeClr val="accent1">
                    <a:lumMod val="50000"/>
                  </a:schemeClr>
                </a:solidFill>
              </a:rPr>
              <a:t>Recent sleep, the number of continuous hours spent awake, and the accumulation of sleep debt are all a part of the sleep history that affects the fatigue we experience.  Sleeping fewer than 8 hours per 24-hour day, spending more than 17 straight hours awake, and having accumulated a sleep debt over days of short or disrupted sleep will each have an important effect on how much fatigue is experienced.</a:t>
            </a:r>
            <a:endParaRPr lang="en-US" dirty="0" smtClean="0"/>
          </a:p>
          <a:p>
            <a:pPr eaLnBrk="1" hangingPunct="1"/>
            <a:r>
              <a:rPr lang="en-US" dirty="0" smtClean="0"/>
              <a:t>As mentioned previously, time on task, or workload,</a:t>
            </a:r>
            <a:r>
              <a:rPr lang="en-US" baseline="0" dirty="0" smtClean="0"/>
              <a:t> </a:t>
            </a:r>
            <a:r>
              <a:rPr lang="en-US" dirty="0" smtClean="0"/>
              <a:t>is not a primary factor causing fatigue.  Rather it can have an effect on</a:t>
            </a:r>
            <a:r>
              <a:rPr lang="en-US" baseline="0" dirty="0" smtClean="0"/>
              <a:t> masking or uncovering underlying fatigue. </a:t>
            </a:r>
          </a:p>
          <a:p>
            <a:pPr eaLnBrk="1" hangingPunct="1"/>
            <a:endParaRPr lang="en-US" baseline="0" dirty="0" smtClean="0"/>
          </a:p>
          <a:p>
            <a:pPr eaLnBrk="1" hangingPunct="1"/>
            <a:r>
              <a:rPr lang="en-US" dirty="0" smtClean="0"/>
              <a:t>In the following slides, we’ll discuss how normal scheduling can influence each of these</a:t>
            </a:r>
            <a:r>
              <a:rPr lang="en-US" baseline="0" dirty="0" smtClean="0"/>
              <a:t> factors.  The factors are discussed individually, but real schedules can often harbor more than one factor that contributes to fatigue.</a:t>
            </a:r>
          </a:p>
          <a:p>
            <a:pPr eaLnBrk="1" hangingPunct="1"/>
            <a:endParaRPr lang="en-US" dirty="0" smtClean="0"/>
          </a:p>
          <a:p>
            <a:pPr eaLnBrk="1" hangingPunct="1"/>
            <a:r>
              <a:rPr lang="en-US" dirty="0" smtClean="0"/>
              <a:t>_______________</a:t>
            </a:r>
          </a:p>
          <a:p>
            <a:pPr eaLnBrk="1" hangingPunct="1"/>
            <a:r>
              <a:rPr lang="en-US" dirty="0" smtClean="0"/>
              <a:t>KEY POINTS:</a:t>
            </a:r>
          </a:p>
          <a:p>
            <a:pPr eaLnBrk="1" hangingPunct="1"/>
            <a:r>
              <a:rPr lang="en-US" dirty="0" smtClean="0"/>
              <a:t>Aspects of scheduling will directly affect the physiology of fatigue</a:t>
            </a:r>
          </a:p>
          <a:p>
            <a:pPr eaLnBrk="1" hangingPunct="1"/>
            <a:r>
              <a:rPr lang="en-US" dirty="0" smtClean="0"/>
              <a:t>Time on Task/Work Load: not a factor that directly impacts sleepiness but can unmask fatigue</a:t>
            </a:r>
          </a:p>
          <a:p>
            <a:pPr eaLnBrk="1" hangingPunct="1"/>
            <a:r>
              <a:rPr lang="en-US" dirty="0" smtClean="0"/>
              <a:t>Examples</a:t>
            </a:r>
            <a:r>
              <a:rPr lang="en-US" baseline="0" dirty="0" smtClean="0"/>
              <a:t> provided in following slides are demonstrative, however the physiological factors contributing to fatigue are not distinct and often overlap in their presentation</a:t>
            </a:r>
            <a:endParaRPr lang="en-US" dirty="0" smtClean="0"/>
          </a:p>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r>
              <a:rPr lang="en-US" dirty="0" smtClean="0"/>
              <a:t>Sleep is most efficient and consolidated when it is synchronized with the body clock’s cues. In a work schedule that includes an early start time, the night of sleep that precedes the early start is often shorter than usual.  This is particularly </a:t>
            </a:r>
            <a:r>
              <a:rPr lang="en-US" b="0" dirty="0" smtClean="0"/>
              <a:t>true</a:t>
            </a:r>
            <a:r>
              <a:rPr lang="en-US" b="1" dirty="0" smtClean="0"/>
              <a:t> </a:t>
            </a:r>
            <a:r>
              <a:rPr lang="en-US" dirty="0" smtClean="0"/>
              <a:t>because of the effect of the body clock: it can be difficult to go to bed and fall asleep early enough to accommodate an early wake up.  Because it can be difficult to shift the bedtime earlier into the night, we can get less sleep than we need.</a:t>
            </a:r>
          </a:p>
          <a:p>
            <a:endParaRPr lang="en-US" dirty="0" smtClean="0"/>
          </a:p>
          <a:p>
            <a:r>
              <a:rPr lang="en-US" dirty="0" smtClean="0"/>
              <a:t>Sleep in the daytime after working at night is also less restorative. Falling asleep in the morning may is often easy enough because of the accumulated time awake.  However, staying asleep throughout the day is  </a:t>
            </a:r>
            <a:r>
              <a:rPr lang="en-US" b="0" dirty="0" smtClean="0"/>
              <a:t>difficult</a:t>
            </a:r>
            <a:r>
              <a:rPr lang="en-US" dirty="0" smtClean="0"/>
              <a:t> because of the body clock’s  cue for us to be awake in the daytime. Biological time-of-day preferences (such as, being a morning lark or</a:t>
            </a:r>
            <a:r>
              <a:rPr lang="en-US" baseline="0" dirty="0" smtClean="0"/>
              <a:t> night owl) and e</a:t>
            </a:r>
            <a:r>
              <a:rPr lang="en-US" dirty="0" smtClean="0"/>
              <a:t>xternal disruptions in the daytime,</a:t>
            </a:r>
            <a:r>
              <a:rPr lang="en-US" baseline="0" dirty="0" smtClean="0"/>
              <a:t> </a:t>
            </a:r>
            <a:r>
              <a:rPr lang="en-US" dirty="0" smtClean="0"/>
              <a:t>such as noise outside, can also affect how easy or difficult it can be to sleep in the day after night shift work.</a:t>
            </a:r>
          </a:p>
          <a:p>
            <a:r>
              <a:rPr lang="en-US" sz="1200" dirty="0" smtClean="0"/>
              <a:t>__________________</a:t>
            </a:r>
          </a:p>
          <a:p>
            <a:r>
              <a:rPr lang="en-US" sz="1200" dirty="0" smtClean="0"/>
              <a:t>KEY POINTS</a:t>
            </a:r>
          </a:p>
          <a:p>
            <a:r>
              <a:rPr lang="en-US" sz="1200" dirty="0" smtClean="0"/>
              <a:t>Sleep is most efficient and</a:t>
            </a:r>
            <a:r>
              <a:rPr lang="en-US" sz="1200" baseline="0" dirty="0" smtClean="0"/>
              <a:t> consolidated when initiated according to the circadian clock.</a:t>
            </a:r>
          </a:p>
          <a:p>
            <a:r>
              <a:rPr lang="en-US" sz="1200" dirty="0" smtClean="0"/>
              <a:t>Sleep around early morning start times (before 0600) is</a:t>
            </a:r>
            <a:r>
              <a:rPr lang="en-US" sz="1200" baseline="0" dirty="0" smtClean="0"/>
              <a:t> often curtailed.</a:t>
            </a:r>
          </a:p>
          <a:p>
            <a:r>
              <a:rPr lang="en-US" sz="1200" baseline="0" dirty="0" smtClean="0"/>
              <a:t>Sleep around night shift work is also short due to difficulty remaining asleep after a few hours of sleep in the daytime; internal and external disruptions.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Time of day “preferences” [morning or evening types]</a:t>
            </a:r>
            <a:r>
              <a:rPr lang="en-US" sz="1200" baseline="0" dirty="0" smtClean="0"/>
              <a:t> can have an effect on the quality of sleep and wakefulness.</a:t>
            </a:r>
            <a:endParaRPr lang="en-US" sz="120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920">
              <a:defRPr/>
            </a:pPr>
            <a:r>
              <a:rPr lang="en-US" b="1" noProof="0" dirty="0" smtClean="0"/>
              <a:t>NARRATION</a:t>
            </a:r>
            <a:r>
              <a:rPr lang="en-US" noProof="0" dirty="0" smtClean="0"/>
              <a:t>:</a:t>
            </a:r>
          </a:p>
          <a:p>
            <a:pPr defTabSz="916229">
              <a:spcAft>
                <a:spcPts val="601"/>
              </a:spcAft>
              <a:defRPr/>
            </a:pPr>
            <a:r>
              <a:rPr lang="en-US" dirty="0" smtClean="0">
                <a:solidFill>
                  <a:schemeClr val="accent1">
                    <a:lumMod val="50000"/>
                  </a:schemeClr>
                </a:solidFill>
              </a:rPr>
              <a:t>Recent sleep history</a:t>
            </a:r>
            <a:r>
              <a:rPr lang="en-US" baseline="0" dirty="0" smtClean="0">
                <a:solidFill>
                  <a:schemeClr val="accent1">
                    <a:lumMod val="50000"/>
                  </a:schemeClr>
                </a:solidFill>
              </a:rPr>
              <a:t> </a:t>
            </a:r>
            <a:r>
              <a:rPr lang="en-US" dirty="0" smtClean="0">
                <a:solidFill>
                  <a:schemeClr val="accent1">
                    <a:lumMod val="50000"/>
                  </a:schemeClr>
                </a:solidFill>
              </a:rPr>
              <a:t>can be thought of as the combination of the amount of sleep achieved in the previous day and the number of hours continuously spent awake within a day. Most individuals will need between 7 and 9 hours of sleep each day, although for a small number of people the optimal amount of sleep can be greater or less than this. Responding to the scheduling needs of the motor carrier industry often means that sleep is scheduled around work times. For example, it may not be unusual to have a workday split by a long off-duty period, or to have the scheduling demands of the day changed with short notice. As a result, the period left for night-time sleep can be shorter than the ideal 8 hours. </a:t>
            </a:r>
            <a:r>
              <a:rPr lang="en-US" baseline="0" dirty="0" smtClean="0"/>
              <a:t>Unpredictable schedules make it hard to plan sleep prior to work start: the period spent awake might be extended to accommodate last-minute changes to the workday.</a:t>
            </a:r>
            <a:endParaRPr lang="en-US" b="0" dirty="0" smtClean="0"/>
          </a:p>
          <a:p>
            <a:pPr defTabSz="933054">
              <a:defRPr/>
            </a:pPr>
            <a:r>
              <a:rPr lang="en-US" dirty="0" smtClean="0"/>
              <a:t>______________</a:t>
            </a:r>
          </a:p>
          <a:p>
            <a:pPr defTabSz="933054">
              <a:defRPr/>
            </a:pPr>
            <a:r>
              <a:rPr lang="en-US" dirty="0" smtClean="0"/>
              <a:t>KEY POINTS:</a:t>
            </a:r>
          </a:p>
          <a:p>
            <a:pPr defTabSz="933054">
              <a:defRPr/>
            </a:pPr>
            <a:r>
              <a:rPr lang="en-US" dirty="0" smtClean="0"/>
              <a:t>Difficulty planning sleep periods around</a:t>
            </a:r>
            <a:r>
              <a:rPr lang="en-US" baseline="0" dirty="0" smtClean="0"/>
              <a:t> rapid/short notice schedule changes.</a:t>
            </a:r>
          </a:p>
          <a:p>
            <a:pPr defTabSz="933054">
              <a:defRPr/>
            </a:pPr>
            <a:r>
              <a:rPr lang="en-US" baseline="0" dirty="0" smtClean="0"/>
              <a:t>Unpredictable schedules make it hard to plan sleep prior to work start.</a:t>
            </a:r>
          </a:p>
          <a:p>
            <a:pPr defTabSz="933054">
              <a:defRPr/>
            </a:pPr>
            <a:endParaRPr lang="en-US" baseline="0" dirty="0" smtClean="0"/>
          </a:p>
          <a:p>
            <a:pPr defTabSz="933054">
              <a:defRPr/>
            </a:pPr>
            <a:endParaRPr lang="en-US" dirty="0" smtClean="0"/>
          </a:p>
          <a:p>
            <a:pPr defTabSz="93305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920">
              <a:defRPr/>
            </a:pPr>
            <a:r>
              <a:rPr lang="en-US" b="1" noProof="0" dirty="0" smtClean="0"/>
              <a:t>NARRATION</a:t>
            </a:r>
            <a:r>
              <a:rPr lang="en-US" noProof="0" dirty="0" smtClean="0"/>
              <a:t>:</a:t>
            </a:r>
          </a:p>
          <a:p>
            <a:pPr indent="-178156" defTabSz="916229">
              <a:spcAft>
                <a:spcPts val="1202"/>
              </a:spcAft>
              <a:defRPr/>
            </a:pPr>
            <a:r>
              <a:rPr lang="en-US" dirty="0" smtClean="0"/>
              <a:t>Over several days, getting less than the ideal amount of sleep results in the accumulation of a sleep debt. Sleep debt is readily accumulated in “typical” office schedules and is even more likely to occur under scheduling conditions of the commercial motor vehicle industry.  Disrupted sleep over several days - whether this is caused by physical discomfort or noise in the sleep environment - will contribute to the accumulation of a sleep debt. Sleep debt does not have to be repaid</a:t>
            </a:r>
            <a:r>
              <a:rPr lang="en-US" baseline="0" dirty="0" smtClean="0"/>
              <a:t> hour-for-hour over your normal sleep amount, but extra sleep will more rapidly repay the debt. </a:t>
            </a:r>
            <a:r>
              <a:rPr lang="en-US" dirty="0" smtClean="0"/>
              <a:t>A sleep debt calculator can help you highlight your accumulated sleep loss.</a:t>
            </a:r>
          </a:p>
          <a:p>
            <a:pPr indent="-178156" defTabSz="916229">
              <a:spcAft>
                <a:spcPts val="1202"/>
              </a:spcAft>
              <a:defRPr/>
            </a:pPr>
            <a:r>
              <a:rPr lang="en-US" baseline="0" dirty="0" smtClean="0"/>
              <a:t>______________</a:t>
            </a:r>
          </a:p>
          <a:p>
            <a:pPr defTabSz="933054">
              <a:defRPr/>
            </a:pPr>
            <a:r>
              <a:rPr lang="en-US" dirty="0" smtClean="0"/>
              <a:t>KEY</a:t>
            </a:r>
            <a:r>
              <a:rPr lang="en-US" baseline="0" dirty="0" smtClean="0"/>
              <a:t> POINTS:</a:t>
            </a:r>
          </a:p>
          <a:p>
            <a:pPr defTabSz="933054">
              <a:defRPr/>
            </a:pPr>
            <a:r>
              <a:rPr lang="en-US" baseline="0" dirty="0" smtClean="0"/>
              <a:t>Sleep debt is readily accumulated in “typical” office schedules and is even more likely to occur under scheduling conditions of the Commercial Motor Vehicle and </a:t>
            </a:r>
            <a:r>
              <a:rPr lang="en-US" baseline="0" dirty="0" err="1" smtClean="0"/>
              <a:t>motorcoach</a:t>
            </a:r>
            <a:r>
              <a:rPr lang="en-US" baseline="0" dirty="0" smtClean="0"/>
              <a:t> industry.</a:t>
            </a:r>
            <a:endParaRPr lang="en-US" dirty="0" smtClean="0"/>
          </a:p>
          <a:p>
            <a:r>
              <a:rPr lang="en-US" dirty="0" smtClean="0"/>
              <a:t>Sleep debt does not have to be repaid</a:t>
            </a:r>
            <a:r>
              <a:rPr lang="en-US" baseline="0" dirty="0" smtClean="0"/>
              <a:t> hour-for-hour over your normal sleep amount, but extra sleep will more rapidly repay the debt.  For example, during the restart between weeks, allow yourself to sleep more than your normal amount.</a:t>
            </a:r>
          </a:p>
        </p:txBody>
      </p:sp>
      <p:sp>
        <p:nvSpPr>
          <p:cNvPr id="4" name="Slide Number Placeholder 3"/>
          <p:cNvSpPr>
            <a:spLocks noGrp="1"/>
          </p:cNvSpPr>
          <p:nvPr>
            <p:ph type="sldNum" sz="quarter" idx="10"/>
          </p:nvPr>
        </p:nvSpPr>
        <p:spPr/>
        <p:txBody>
          <a:bodyPr/>
          <a:lstStyle/>
          <a:p>
            <a:fld id="{E8901A7A-5C17-4AC9-8846-93A209EBC7E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920">
              <a:defRPr/>
            </a:pPr>
            <a:r>
              <a:rPr lang="en-US" b="1" noProof="0" dirty="0" smtClean="0"/>
              <a:t>NARRATION</a:t>
            </a:r>
            <a:r>
              <a:rPr lang="en-US" noProof="0" dirty="0" smtClean="0"/>
              <a:t>:</a:t>
            </a:r>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smtClean="0"/>
              <a:t>Sound File 1:</a:t>
            </a:r>
          </a:p>
          <a:p>
            <a:pPr defTabSz="934920">
              <a:defRPr/>
            </a:pPr>
            <a:r>
              <a:rPr lang="en-US" dirty="0" smtClean="0"/>
              <a:t>Sleep</a:t>
            </a:r>
            <a:r>
              <a:rPr lang="en-US" baseline="0" dirty="0" smtClean="0"/>
              <a:t> debt can accumulate across many types of work schedules.  Let’s see how sleep debt might be affecting you.  You may want to do these calculations on a spare piece of paper.</a:t>
            </a:r>
          </a:p>
          <a:p>
            <a:pPr defTabSz="934920">
              <a:defRPr/>
            </a:pPr>
            <a:endParaRPr lang="en-US" baseline="0" dirty="0" smtClean="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smtClean="0"/>
              <a:t>Sound File 2 (synchronize with animation 1):</a:t>
            </a:r>
          </a:p>
          <a:p>
            <a:pPr defTabSz="934920">
              <a:defRPr/>
            </a:pPr>
            <a:r>
              <a:rPr lang="en-US" baseline="0" dirty="0" smtClean="0"/>
              <a:t>First, </a:t>
            </a:r>
            <a:r>
              <a:rPr lang="en-US" dirty="0" smtClean="0"/>
              <a:t>think about the last five days.</a:t>
            </a:r>
            <a:r>
              <a:rPr lang="en-US" baseline="0" dirty="0" smtClean="0"/>
              <a:t>  How many hours of sleep did you get in each of the last 5 days?  Write down the number of hours of sleep you got for each day.  </a:t>
            </a:r>
          </a:p>
          <a:p>
            <a:pPr defTabSz="934920">
              <a:defRPr/>
            </a:pPr>
            <a:endParaRPr lang="en-US" baseline="0" dirty="0" smtClean="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smtClean="0"/>
              <a:t>Sound File 3 (synchronize with animation 2):</a:t>
            </a:r>
          </a:p>
          <a:p>
            <a:pPr defTabSz="934920">
              <a:defRPr/>
            </a:pPr>
            <a:r>
              <a:rPr lang="en-US" baseline="0" dirty="0" smtClean="0"/>
              <a:t>Second, add up the total number of hours you slept in the last five days.  This is your actual sleep total.</a:t>
            </a:r>
          </a:p>
          <a:p>
            <a:pPr defTabSz="934920">
              <a:defRPr/>
            </a:pPr>
            <a:endParaRPr lang="en-US" baseline="0" dirty="0" smtClean="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smtClean="0"/>
              <a:t>Sound File 4 (synchronize with animation 3):</a:t>
            </a:r>
          </a:p>
          <a:p>
            <a:pPr defTabSz="934920">
              <a:defRPr/>
            </a:pPr>
            <a:r>
              <a:rPr lang="en-US" baseline="0" dirty="0" smtClean="0"/>
              <a:t>Third, how many hours of sleep do you need to feel your very best?  You may want to think about the amount of sleep you get on a day when you have no work or obligations. If you are not sure about your optimal amount of sleep, write down 8 hours. Take the number you’ve chosen for the optimal amount of sleep and multiply by 5.  This is your optimal sleep total. </a:t>
            </a:r>
          </a:p>
          <a:p>
            <a:pPr defTabSz="934920">
              <a:defRPr/>
            </a:pPr>
            <a:endParaRPr lang="en-US" baseline="0" dirty="0" smtClean="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smtClean="0"/>
              <a:t>Sound File 5 (synchronize with animation 4):</a:t>
            </a:r>
          </a:p>
          <a:p>
            <a:pPr defTabSz="934920">
              <a:defRPr/>
            </a:pPr>
            <a:r>
              <a:rPr lang="en-US" baseline="0" dirty="0" smtClean="0"/>
              <a:t>Fourth, take your actual sleep total and subtract your optimal sleep total.  This number is your sleep balance.  If your sleep balance is more than zero, then you’re getting the sleep you need.  If the number is negative, you’ve accumulated a sleep debt which can affect the fatigue that you experience at work and at home.  You may need to consider new ways of getting closer to achieving the sleep you need. </a:t>
            </a:r>
          </a:p>
          <a:p>
            <a:pPr defTabSz="933054">
              <a:defRPr/>
            </a:pPr>
            <a:r>
              <a:rPr lang="en-US" dirty="0" smtClean="0"/>
              <a:t>_______________</a:t>
            </a:r>
          </a:p>
          <a:p>
            <a:pPr defTabSz="933054">
              <a:defRPr/>
            </a:pPr>
            <a:r>
              <a:rPr lang="en-US" dirty="0" smtClean="0"/>
              <a:t>KEY</a:t>
            </a:r>
            <a:r>
              <a:rPr lang="en-US" baseline="0" dirty="0" smtClean="0"/>
              <a:t> POINTS:</a:t>
            </a:r>
          </a:p>
          <a:p>
            <a:pPr defTabSz="933054">
              <a:defRPr/>
            </a:pPr>
            <a:r>
              <a:rPr lang="en-US" baseline="0" dirty="0" smtClean="0"/>
              <a:t>Use the calculator to demonstrate how easily sleep debt can accumulate.</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r>
              <a:rPr lang="en-US" baseline="0" noProof="0" dirty="0" smtClean="0"/>
              <a:t> </a:t>
            </a:r>
            <a:r>
              <a:rPr lang="en-US" dirty="0" smtClean="0"/>
              <a:t>A first step to managing fatigue, is acknowledging the factors that can help it accumulate.  We’ve reviewed how normal work schedules can result in the accumulation of sleep loss and fatigue. Recognizing and managing the presence of factors, </a:t>
            </a:r>
            <a:r>
              <a:rPr lang="en-US" i="1" dirty="0" smtClean="0"/>
              <a:t>before </a:t>
            </a:r>
            <a:r>
              <a:rPr lang="en-US" dirty="0" smtClean="0"/>
              <a:t>they have an effect on performance, is an important part of defending against fatigue.  This is particularly important because we are often more fatigued than we realize: our fatigue can have an effect on our performance before we realize how fatigued we are. As we will see, recognizing and managing fatigue is best thought of as a shared responsibility.</a:t>
            </a:r>
          </a:p>
          <a:p>
            <a:pPr marL="0" lvl="1" indent="-343586" defTabSz="916229">
              <a:defRPr/>
            </a:pPr>
            <a:endParaRPr lang="en-US" dirty="0" smtClean="0"/>
          </a:p>
          <a:p>
            <a:r>
              <a:rPr lang="en-US" dirty="0" smtClean="0"/>
              <a:t>___________________</a:t>
            </a:r>
          </a:p>
          <a:p>
            <a:r>
              <a:rPr lang="en-US" dirty="0" smtClean="0"/>
              <a:t>KEY POINTS:</a:t>
            </a:r>
          </a:p>
          <a:p>
            <a:r>
              <a:rPr lang="en-US" dirty="0" smtClean="0"/>
              <a:t>Taking</a:t>
            </a:r>
            <a:r>
              <a:rPr lang="en-US" baseline="0" dirty="0" smtClean="0"/>
              <a:t> steps to PREVENT fatigue by acknowledging sleep loss and taking naps is key to avoiding fatigue while driving.  Don’t wait until you are dozing off!</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None/>
            </a:pPr>
            <a:r>
              <a:rPr lang="en-US" sz="2600" i="1" dirty="0" smtClean="0"/>
              <a:t>ANSWER:</a:t>
            </a:r>
          </a:p>
          <a:p>
            <a:pPr marL="514350" lvl="0" indent="-514350">
              <a:buNone/>
            </a:pPr>
            <a:endParaRPr lang="en-US" sz="1050" dirty="0" smtClean="0"/>
          </a:p>
          <a:p>
            <a:pPr marL="514350" lvl="0" indent="-514350">
              <a:buNone/>
            </a:pPr>
            <a:r>
              <a:rPr lang="en-US" sz="2800" dirty="0" smtClean="0"/>
              <a:t>Fatigue:</a:t>
            </a:r>
          </a:p>
          <a:p>
            <a:pPr marL="403225" lvl="1" indent="-177800">
              <a:buFont typeface="+mj-lt"/>
              <a:buAutoNum type="alphaLcParenR"/>
            </a:pPr>
            <a:endParaRPr lang="en-US" sz="400" dirty="0" smtClean="0"/>
          </a:p>
          <a:p>
            <a:pPr marL="739775" lvl="1" indent="-514350">
              <a:buFont typeface="+mj-lt"/>
              <a:buAutoNum type="alphaLcParenR" startAt="3"/>
            </a:pPr>
            <a:r>
              <a:rPr lang="en-US" b="1" dirty="0" smtClean="0"/>
              <a:t>is a complex state of reduced physical and mental capacity, often accompanied by drowsiness</a:t>
            </a:r>
            <a:endParaRPr lang="en-US"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17</a:t>
            </a:fld>
            <a:endParaRPr lang="en-US"/>
          </a:p>
        </p:txBody>
      </p:sp>
    </p:spTree>
    <p:extLst>
      <p:ext uri="{BB962C8B-B14F-4D97-AF65-F5344CB8AC3E}">
        <p14:creationId xmlns:p14="http://schemas.microsoft.com/office/powerpoint/2010/main" val="64192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600" i="1" dirty="0" smtClean="0"/>
              <a:t>ANSWER:</a:t>
            </a:r>
          </a:p>
          <a:p>
            <a:pPr marL="514350" lvl="0" indent="-514350">
              <a:buNone/>
            </a:pPr>
            <a:endParaRPr lang="en-US" sz="1600" dirty="0" smtClean="0"/>
          </a:p>
          <a:p>
            <a:pPr marL="0" lvl="0" indent="0">
              <a:buNone/>
            </a:pPr>
            <a:r>
              <a:rPr lang="en-US" sz="2800" dirty="0" smtClean="0"/>
              <a:t>The main biological factors that contribute to the daily variation on alertness are:</a:t>
            </a:r>
          </a:p>
          <a:p>
            <a:pPr marL="514350" lvl="0" indent="-514350">
              <a:buNone/>
            </a:pPr>
            <a:endParaRPr lang="en-US" sz="1600" dirty="0" smtClean="0"/>
          </a:p>
          <a:p>
            <a:pPr marL="739775" lvl="1" indent="-514350">
              <a:buFont typeface="+mj-lt"/>
              <a:buAutoNum type="alphaLcParenR" startAt="2"/>
            </a:pPr>
            <a:r>
              <a:rPr lang="en-US" b="1" dirty="0" smtClean="0"/>
              <a:t>time of day and sleep history</a:t>
            </a:r>
          </a:p>
          <a:p>
            <a:pPr marL="514350" lvl="0" indent="-51435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18</a:t>
            </a:fld>
            <a:endParaRPr lang="en-US"/>
          </a:p>
        </p:txBody>
      </p:sp>
    </p:spTree>
    <p:extLst>
      <p:ext uri="{BB962C8B-B14F-4D97-AF65-F5344CB8AC3E}">
        <p14:creationId xmlns:p14="http://schemas.microsoft.com/office/powerpoint/2010/main" val="3146744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i="1" dirty="0" smtClean="0"/>
              <a:t>ANSWER:</a:t>
            </a:r>
          </a:p>
          <a:p>
            <a:pPr>
              <a:buNone/>
            </a:pPr>
            <a:endParaRPr lang="en-US" sz="2200" dirty="0" smtClean="0"/>
          </a:p>
          <a:p>
            <a:pPr marL="0" lvl="0" indent="0">
              <a:buNone/>
              <a:tabLst>
                <a:tab pos="53975" algn="l"/>
              </a:tabLst>
            </a:pPr>
            <a:r>
              <a:rPr lang="en-US" sz="2800" dirty="0" smtClean="0"/>
              <a:t>Which of these best describes how environmental factors can influence the experience of fatigue?</a:t>
            </a:r>
          </a:p>
          <a:p>
            <a:pPr marL="0" lvl="0" indent="0">
              <a:buNone/>
              <a:tabLst>
                <a:tab pos="53975" algn="l"/>
              </a:tabLst>
            </a:pPr>
            <a:endParaRPr lang="en-US" sz="1800" dirty="0" smtClean="0"/>
          </a:p>
          <a:p>
            <a:pPr marL="739775" lvl="1" indent="-514350">
              <a:buFont typeface="+mj-lt"/>
              <a:buAutoNum type="alphaLcParenR" startAt="4"/>
            </a:pPr>
            <a:r>
              <a:rPr lang="en-US" b="1" dirty="0" smtClean="0"/>
              <a:t>Being overcome by sleepiness when workload is low during a surveillance task</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19</a:t>
            </a:fld>
            <a:endParaRPr lang="en-US"/>
          </a:p>
        </p:txBody>
      </p:sp>
    </p:spTree>
    <p:extLst>
      <p:ext uri="{BB962C8B-B14F-4D97-AF65-F5344CB8AC3E}">
        <p14:creationId xmlns:p14="http://schemas.microsoft.com/office/powerpoint/2010/main" val="48326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noProof="0" dirty="0" smtClean="0"/>
              <a:t>NARRATION</a:t>
            </a:r>
            <a:r>
              <a:rPr lang="en-US" b="1" dirty="0" smtClean="0"/>
              <a:t>:</a:t>
            </a:r>
            <a:r>
              <a:rPr lang="en-US" b="1" baseline="0" dirty="0" smtClean="0"/>
              <a:t> </a:t>
            </a:r>
            <a:r>
              <a:rPr lang="en-US" sz="1200" kern="1200" dirty="0" smtClean="0">
                <a:solidFill>
                  <a:schemeClr val="tx1"/>
                </a:solidFill>
                <a:effectLst/>
                <a:latin typeface="+mn-lt"/>
                <a:ea typeface="+mn-ea"/>
                <a:cs typeface="+mn-cs"/>
              </a:rPr>
              <a:t>This is a list of abbreviations and acronyms that appear throughout this module. You may print this page for your reference throughout the module.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600" i="1" dirty="0" smtClean="0"/>
              <a:t>ANSWER:</a:t>
            </a:r>
          </a:p>
          <a:p>
            <a:endParaRPr lang="en-US" sz="1100" dirty="0" smtClean="0"/>
          </a:p>
          <a:p>
            <a:pPr marL="0" lvl="0" indent="0">
              <a:buNone/>
            </a:pPr>
            <a:r>
              <a:rPr lang="en-US" sz="2800" dirty="0" smtClean="0"/>
              <a:t>Which of these pairs of physiological fatigue factors and their biological origin is INCORRECT?</a:t>
            </a:r>
          </a:p>
          <a:p>
            <a:pPr marL="739775" lvl="1" indent="-514350">
              <a:buFont typeface="+mj-lt"/>
              <a:buAutoNum type="alphaLcParenR" startAt="3"/>
            </a:pPr>
            <a:r>
              <a:rPr lang="en-US" b="1" dirty="0" smtClean="0"/>
              <a:t>Continuous Hours Awake – Biological Clock</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20</a:t>
            </a:fld>
            <a:endParaRPr lang="en-US"/>
          </a:p>
        </p:txBody>
      </p:sp>
    </p:spTree>
    <p:extLst>
      <p:ext uri="{BB962C8B-B14F-4D97-AF65-F5344CB8AC3E}">
        <p14:creationId xmlns:p14="http://schemas.microsoft.com/office/powerpoint/2010/main" val="1347766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All of the above: </a:t>
            </a:r>
            <a:br>
              <a:rPr lang="en-US" b="1" dirty="0" smtClean="0"/>
            </a:br>
            <a:r>
              <a:rPr lang="en-US" b="1" i="1" dirty="0" smtClean="0"/>
              <a:t>(Early start time, Night work, Irregularly scheduled driving periods)</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21</a:t>
            </a:fld>
            <a:endParaRPr lang="en-US"/>
          </a:p>
        </p:txBody>
      </p:sp>
    </p:spTree>
    <p:extLst>
      <p:ext uri="{BB962C8B-B14F-4D97-AF65-F5344CB8AC3E}">
        <p14:creationId xmlns:p14="http://schemas.microsoft.com/office/powerpoint/2010/main" val="345623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a:t>
            </a:r>
            <a:r>
              <a:rPr lang="en-US" dirty="0" smtClean="0"/>
              <a:t>Lesson two covers shared responsibility in effective fatigue management.</a:t>
            </a:r>
          </a:p>
          <a:p>
            <a:endParaRPr lang="en-US"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a:spcAft>
                <a:spcPts val="601"/>
              </a:spcAft>
            </a:pPr>
            <a:r>
              <a:rPr lang="en-US" smtClean="0"/>
              <a:t>There </a:t>
            </a:r>
            <a:r>
              <a:rPr lang="en-US" dirty="0" smtClean="0"/>
              <a:t>are a number of actions that can be taken within and outside the office (-or, by management, staff, and drivers) to further reduce fatigue and safety hazards.  One level of defense against fatigue is policies and practices applied by management that promote fatigue management and safety.  Drivers are at another level of defense against fatigue</a:t>
            </a:r>
            <a:r>
              <a:rPr lang="en-US" baseline="0" dirty="0" smtClean="0"/>
              <a:t> </a:t>
            </a:r>
            <a:r>
              <a:rPr lang="en-US" dirty="0" smtClean="0"/>
              <a:t>when they maximize their available sleep opportunities to further minimize fatigue risk. </a:t>
            </a:r>
          </a:p>
          <a:p>
            <a:r>
              <a:rPr lang="en-US" dirty="0" smtClean="0"/>
              <a:t>_______________</a:t>
            </a:r>
          </a:p>
          <a:p>
            <a:r>
              <a:rPr lang="en-US" dirty="0" smtClean="0"/>
              <a:t>ADDITIONAL POINTS:</a:t>
            </a:r>
          </a:p>
          <a:p>
            <a:pPr marL="0" lvl="3" defTabSz="933054">
              <a:defRPr/>
            </a:pPr>
            <a:r>
              <a:rPr lang="en-US" dirty="0" smtClean="0"/>
              <a:t>Because of shared responsibility, this can be presented to drivers are an advanced module/ additional discussion topic.</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marL="0" lvl="1" indent="-343586"/>
            <a:r>
              <a:rPr lang="en-US" sz="1200" kern="1200" dirty="0" smtClean="0">
                <a:solidFill>
                  <a:schemeClr val="tx1"/>
                </a:solidFill>
                <a:latin typeface="+mn-lt"/>
                <a:ea typeface="+mn-ea"/>
                <a:cs typeface="+mn-cs"/>
              </a:rPr>
              <a:t>There are a number of actions that can be taken within and outside the office (-or, by management, staff, and drivers) to further reduce fatigue and safety hazards.  One level of defense against fatigue is policies and practices applied by management that promote fatigue management and safety.  Drivers are at another level of defense against fatigue when they maximize their available sleep opportunities to further minimize fatigue risk</a:t>
            </a:r>
            <a:r>
              <a:rPr lang="en-US" dirty="0" smtClean="0"/>
              <a:t>. The demands of shippers and consignees will also influence a driver’s schedule.  Since the motor carrier industry operates on a 24-hour schedule, drivers- for the most part- must schedule sleep opportunities around their work responsibilities and appointments.  </a:t>
            </a:r>
          </a:p>
          <a:p>
            <a:pPr marL="343586" lvl="1" indent="-343586"/>
            <a:r>
              <a:rPr lang="en-US" dirty="0" smtClean="0"/>
              <a:t>Management, planning and dispatch, as well as shippers and consignees can play an important role in further reducing fatigue risk by:</a:t>
            </a:r>
          </a:p>
          <a:p>
            <a:pPr marL="343586" lvl="1" indent="-343586" defTabSz="916229">
              <a:buFont typeface="Symbol" pitchFamily="18" charset="2"/>
              <a:buChar char="-"/>
            </a:pPr>
            <a:r>
              <a:rPr lang="en-US" dirty="0" smtClean="0"/>
              <a:t>Promoting a work environment and culture that recognizes fatigue as a significant risk to safety;</a:t>
            </a:r>
          </a:p>
          <a:p>
            <a:pPr marL="343586" lvl="1" indent="-343586">
              <a:buFont typeface="Symbol" pitchFamily="18" charset="2"/>
              <a:buChar char="-"/>
            </a:pPr>
            <a:r>
              <a:rPr lang="en-US" dirty="0" smtClean="0"/>
              <a:t>Promoting a work environment that encourages drivers to get enough sleep and safely manage their fatigue; and</a:t>
            </a:r>
          </a:p>
          <a:p>
            <a:pPr marL="343586" lvl="1" indent="-343586">
              <a:buFont typeface="Symbol" pitchFamily="18" charset="2"/>
              <a:buChar char="-"/>
            </a:pPr>
            <a:r>
              <a:rPr lang="en-US" dirty="0" smtClean="0"/>
              <a:t>Favoring scheduling and routing that maximizes access to rest facilities.   In this regard, shippers can also provide access to areas suitable for rest, wherever possible.</a:t>
            </a:r>
          </a:p>
          <a:p>
            <a:endParaRPr lang="en-US" dirty="0" smtClean="0"/>
          </a:p>
          <a:p>
            <a:r>
              <a:rPr lang="en-US" dirty="0" smtClean="0"/>
              <a:t>________________________</a:t>
            </a:r>
          </a:p>
          <a:p>
            <a:endParaRPr lang="en-US" dirty="0" smtClean="0"/>
          </a:p>
          <a:p>
            <a:r>
              <a:rPr lang="en-US" dirty="0" smtClean="0"/>
              <a:t>ADDITIONAL NOTES: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Shipper and consignee will also influence driver schedule.</a:t>
            </a:r>
          </a:p>
          <a:p>
            <a:r>
              <a:rPr lang="en-US" dirty="0" smtClean="0"/>
              <a:t>Shippers can provide rest facilities.</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defTabSz="916229">
              <a:defRPr/>
            </a:pPr>
            <a:r>
              <a:rPr lang="en-US" noProof="0" dirty="0" smtClean="0"/>
              <a:t>Our ability to predict our work schedules makes it easier for us to plan, and get, adequate sleep. </a:t>
            </a:r>
            <a:r>
              <a:rPr lang="en-US" dirty="0" smtClean="0"/>
              <a:t>Without sufficient prior knowledge of the expected schedule, a driver can only be reactive in managing sleep times and fatigue. </a:t>
            </a:r>
            <a:r>
              <a:rPr lang="en-US" noProof="0" dirty="0" smtClean="0"/>
              <a:t>However, being responsive to </a:t>
            </a:r>
            <a:r>
              <a:rPr lang="en-US" dirty="0" smtClean="0"/>
              <a:t>management and customer demands often implies last-minute changes to scheduling.  Wherever possible, adopt practices that give the driver sufficient advance information about scheduling to support the driver’s planning a work/rest schedule.  Reliable information on scheduled appointments, received in advance, is key to a driver’s ability to plan the most effective sleep and nap opportunities. Advance knowledge of the schedule removes one element of unpredictability in the daily challenges encountered by drivers.</a:t>
            </a:r>
          </a:p>
          <a:p>
            <a:r>
              <a:rPr lang="en-US" dirty="0" smtClean="0"/>
              <a:t>_________</a:t>
            </a:r>
          </a:p>
          <a:p>
            <a:r>
              <a:rPr lang="en-US" dirty="0" smtClean="0"/>
              <a:t>KEY POINTS: </a:t>
            </a:r>
          </a:p>
          <a:p>
            <a:r>
              <a:rPr lang="en-US" dirty="0" smtClean="0"/>
              <a:t>Without sufficient prior knowledge of the expected schedule, a driver can only be reactive in managing sleep times and fatigue management.</a:t>
            </a:r>
          </a:p>
          <a:p>
            <a:r>
              <a:rPr lang="en-US" dirty="0" smtClean="0"/>
              <a:t>Advance knowledge of the schedule removes one element of unpredictability in the daily challenges encountered by drivers </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p>
          <a:p>
            <a:pPr defTabSz="916229">
              <a:defRPr/>
            </a:pPr>
            <a:r>
              <a:rPr lang="en-US" noProof="0" dirty="0" smtClean="0"/>
              <a:t>Management and office staff become an effective part of minimizing fatigue risk when fatigue is considered in the allocation of human resources.  Some approaches may be to:</a:t>
            </a:r>
          </a:p>
          <a:p>
            <a:pPr marL="171450" lvl="0" indent="-171450">
              <a:buFont typeface="Arial" pitchFamily="34" charset="0"/>
              <a:buChar char="•"/>
            </a:pPr>
            <a:r>
              <a:rPr lang="en-US" dirty="0" smtClean="0"/>
              <a:t>Leverage resources to provide drivers with night-time opportunities to sleep.  This could also mean favoring restart windows with the greatest number of nighttime sleep opportunities.</a:t>
            </a:r>
          </a:p>
          <a:p>
            <a:pPr marL="171450" lvl="0" indent="-171450">
              <a:buFont typeface="Arial" pitchFamily="34" charset="0"/>
              <a:buChar char="•"/>
            </a:pPr>
            <a:r>
              <a:rPr lang="en-US" dirty="0" smtClean="0"/>
              <a:t>Schedule appointments that favor opportunities to nap. This may also mean having a policy of assisting drivers in scheduling rests, by identifying shippers with available rest areas, for example.</a:t>
            </a:r>
          </a:p>
          <a:p>
            <a:pPr marL="171450" lvl="0" indent="-171450">
              <a:buFont typeface="Arial" pitchFamily="34" charset="0"/>
              <a:buChar char="•"/>
            </a:pPr>
            <a:r>
              <a:rPr lang="en-US" dirty="0" smtClean="0"/>
              <a:t>Favor a sequence of duty periods that maximize time to recover from sleep debt during restart.</a:t>
            </a:r>
          </a:p>
          <a:p>
            <a:pPr marL="172364" lvl="0" indent="-171450" defTabSz="916229">
              <a:buFont typeface="Arial" pitchFamily="34" charset="0"/>
              <a:buChar char="•"/>
            </a:pPr>
            <a:r>
              <a:rPr lang="en-US" dirty="0" smtClean="0"/>
              <a:t>Schedule drivers in line with their natural time of day preferences, as some drivers will be morning larks and others may be night owls. Although nighttime sleep opportunities tend to promote the best quality sleep, certain drivers will prefer to sleep in the day and drive at night under certain conditions to take advantage of cooler temperatures and less traffic, for example.</a:t>
            </a:r>
          </a:p>
          <a:p>
            <a:pPr marL="171450" lvl="0" indent="-171450">
              <a:buFont typeface="Arial" pitchFamily="34" charset="0"/>
              <a:buChar char="•"/>
            </a:pPr>
            <a:r>
              <a:rPr lang="en-US" dirty="0" smtClean="0"/>
              <a:t>Promote regularity and/or advanced notice of schedule to help drivers with planning.</a:t>
            </a:r>
          </a:p>
          <a:p>
            <a:pPr marL="171450" lvl="0" indent="-171450">
              <a:buFont typeface="Arial" pitchFamily="34" charset="0"/>
              <a:buChar char="•"/>
            </a:pPr>
            <a:r>
              <a:rPr lang="en-US" dirty="0" smtClean="0"/>
              <a:t>Ask about fatigue levels when communicating with drivers about in assignment revisions.</a:t>
            </a:r>
          </a:p>
          <a:p>
            <a:r>
              <a:rPr lang="en-US" sz="1200" dirty="0" smtClean="0"/>
              <a:t>____________________</a:t>
            </a:r>
          </a:p>
          <a:p>
            <a:endParaRPr lang="en-US" sz="1200" dirty="0" smtClean="0"/>
          </a:p>
          <a:p>
            <a:r>
              <a:rPr lang="en-US" sz="1200" dirty="0" smtClean="0"/>
              <a:t>ADDITIONAL POINTS:</a:t>
            </a:r>
          </a:p>
          <a:p>
            <a:r>
              <a:rPr lang="en-US" sz="1200" dirty="0" smtClean="0"/>
              <a:t>Consider night-time opportunities for recovery sleep during the restart.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Consider rest stop/area availability in resource allocation.</a:t>
            </a:r>
          </a:p>
          <a:p>
            <a:r>
              <a:rPr lang="en-US" sz="1200" dirty="0" smtClean="0"/>
              <a:t>Assist driver in scheduling rests (e.g.. identify shippers with</a:t>
            </a:r>
            <a:r>
              <a:rPr lang="en-US" sz="1200" baseline="0" dirty="0" smtClean="0"/>
              <a:t> available rest facilities).</a:t>
            </a:r>
          </a:p>
          <a:p>
            <a:r>
              <a:rPr lang="en-US" sz="1200" baseline="0" dirty="0" smtClean="0"/>
              <a:t>Certain drivers prefer to sleep in the day and drive at night: cooler temperatures and less traffic.</a:t>
            </a:r>
            <a:endParaRPr lang="en-US" sz="120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endParaRPr lang="en-US" b="0" noProof="0" dirty="0" smtClean="0"/>
          </a:p>
          <a:p>
            <a:pPr defTabSz="916229">
              <a:defRPr/>
            </a:pPr>
            <a:r>
              <a:rPr lang="en-US" dirty="0" smtClean="0"/>
              <a:t>In many ways, drivers are at the front lines of  fatigue risk management.  They work within operational pressures, and in many cases must maximize the number of miles driven in order to secure their wages.  Despite these real pressures, the driver still has control over the immediate aspect of trip planning and can make choices that promote adequate sleep.  Some of these choices include:</a:t>
            </a:r>
          </a:p>
          <a:p>
            <a:pPr defTabSz="916229">
              <a:defRPr/>
            </a:pPr>
            <a:endParaRPr lang="en-US" dirty="0" smtClean="0"/>
          </a:p>
          <a:p>
            <a:pPr marL="171450" lvl="1" indent="-171450">
              <a:buFont typeface="Arial" pitchFamily="34" charset="0"/>
              <a:buChar char="•"/>
            </a:pPr>
            <a:r>
              <a:rPr lang="en-US" dirty="0" smtClean="0"/>
              <a:t>Planning for adequate rest stops during long haul driving, which could include planning for limited rest area facilities.</a:t>
            </a:r>
          </a:p>
          <a:p>
            <a:pPr marL="171450" lvl="1" indent="-171450">
              <a:buFont typeface="Arial" pitchFamily="34" charset="0"/>
              <a:buChar char="•"/>
            </a:pPr>
            <a:r>
              <a:rPr lang="en-US" dirty="0" smtClean="0"/>
              <a:t>Making use of naps to supplement sleep; even brief naps can be helpful in promoting alertness.  This could also mean planning a nap before an evening departure.</a:t>
            </a:r>
          </a:p>
          <a:p>
            <a:pPr marL="171450" lvl="1" indent="-171450">
              <a:buFont typeface="Arial" pitchFamily="34" charset="0"/>
              <a:buChar char="•"/>
            </a:pPr>
            <a:r>
              <a:rPr lang="en-US" dirty="0" smtClean="0"/>
              <a:t>Considering the timing of sleep:  night-time sleep is more beneficial than day-time sleep but all sleep is helpful.</a:t>
            </a:r>
          </a:p>
          <a:p>
            <a:pPr marL="171450" lvl="1" indent="-171450">
              <a:buFont typeface="Arial" pitchFamily="34" charset="0"/>
              <a:buChar char="•"/>
            </a:pPr>
            <a:r>
              <a:rPr lang="en-US" dirty="0" smtClean="0"/>
              <a:t>Keeping sleep times as stable as possible and avoiding day-to-day switching between day and night driving.</a:t>
            </a:r>
          </a:p>
          <a:p>
            <a:r>
              <a:rPr lang="en-US" dirty="0" smtClean="0"/>
              <a:t>_____________________________</a:t>
            </a:r>
          </a:p>
          <a:p>
            <a:endParaRPr lang="en-US" dirty="0" smtClean="0"/>
          </a:p>
          <a:p>
            <a:r>
              <a:rPr lang="en-US" dirty="0" smtClean="0"/>
              <a:t>ADDITIONAL POINTS</a:t>
            </a:r>
          </a:p>
          <a:p>
            <a:r>
              <a:rPr lang="en-US" dirty="0" smtClean="0"/>
              <a:t>Access to facilities</a:t>
            </a:r>
            <a:r>
              <a:rPr lang="en-US" baseline="0" dirty="0" smtClean="0"/>
              <a:t> can be limited or get occupied quickly.</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p>
          <a:p>
            <a:pPr marL="0" lvl="1" indent="-343586"/>
            <a:r>
              <a:rPr lang="en-US" dirty="0" smtClean="0"/>
              <a:t>We all have a responsibility to obtain adequate rest before we report to work.  This responsibility is especially important for drivers who should always follow principles of good sleep hygiene and seek treatment for medical conditions, including sleep disorders.</a:t>
            </a:r>
          </a:p>
          <a:p>
            <a:endParaRPr lang="en-US" dirty="0" smtClean="0"/>
          </a:p>
          <a:p>
            <a:pPr marL="0" lvl="1" defTabSz="916229"/>
            <a:r>
              <a:rPr lang="en-US" dirty="0" smtClean="0"/>
              <a:t>Restart periods can be an opportunity for drivers to reduce any accumulated sleep debt. Night-time sleep is most beneficial but statutory requirements for weekly rest may not provide two night-time opportunities to recover. Wherever drivers have a choice, it is ideal to favor scheduling and planning choices that provide adequate time to recover from sleep debt. This may mean sleeping for longer periods and or supplementing main sleep opportunities with naps. This can be especially useful in light of the many personal responsibilities that drivers may have to undertake during restart periods. Sleeping longer can have the effect of filling up a “sleep reservoir” that can help protect against the negative effects of sleep debt that might be accumulated in the subsequent workweek.</a:t>
            </a:r>
          </a:p>
          <a:p>
            <a:r>
              <a:rPr lang="en-US" sz="1200" dirty="0" smtClean="0"/>
              <a:t>_________________</a:t>
            </a:r>
          </a:p>
          <a:p>
            <a:r>
              <a:rPr lang="en-US" sz="1200" dirty="0" smtClean="0"/>
              <a:t>ADDITIONAL POINTS: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Night-time sleep is most beneficial but statutory requirements for weekly rest may not provide two night-time opportunities to recover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Supplement main sleep periods with naps.  Attempt to sleep more per day than “normal”. Be aware of personal traits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Support how</a:t>
            </a:r>
            <a:r>
              <a:rPr lang="en-US" sz="1200" baseline="0" dirty="0" smtClean="0"/>
              <a:t> restart time can be overwhelmed with personal responsibilities,</a:t>
            </a: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60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defTabSz="916229">
              <a:defRPr/>
            </a:pPr>
            <a:r>
              <a:rPr lang="en-US" dirty="0" smtClean="0"/>
              <a:t>Napping can be a useful approach in the management of fatigue. Since sleep at any time is beneficial, daytime naps can help supplement main sleep episodes at night.  Drivers should be aware, however, that longer naps can increase the likelihood of entering deeper sleep, which increases the likelihood of sleep inertia at awakening. The feeling of grogginess associated with sleep inertia can sometimes discourage drivers from taking  longer naps but over the long run, longer naps result in longer sleep, which go further in overcoming fatigue.  </a:t>
            </a:r>
          </a:p>
          <a:p>
            <a:endParaRPr lang="en-US" dirty="0" smtClean="0"/>
          </a:p>
          <a:p>
            <a:r>
              <a:rPr lang="en-US" dirty="0" smtClean="0"/>
              <a:t>It’s important to note, that although naps are helpful, the temporary effects of sleep inertia can undermine performance.  Allow enough time for recovery from naps and use strategies to help dissipate the effects such as exposure to light and or noise or some brief physical activity such as a brisk walk.  There’s evidence that caffeine taken before and/or after a nap can help limit the effects of sleep inertia however, this stimulant like all others should be used with caution and in moderation. </a:t>
            </a:r>
          </a:p>
          <a:p>
            <a:r>
              <a:rPr lang="en-US" dirty="0" smtClean="0"/>
              <a:t>_____________________________</a:t>
            </a:r>
          </a:p>
          <a:p>
            <a:r>
              <a:rPr lang="en-US" dirty="0" smtClean="0"/>
              <a:t>ADDITIONAL POINT:</a:t>
            </a:r>
          </a:p>
          <a:p>
            <a:r>
              <a:rPr lang="en-US" dirty="0" smtClean="0"/>
              <a:t>Sleep</a:t>
            </a:r>
            <a:r>
              <a:rPr lang="en-US" baseline="0" dirty="0" smtClean="0"/>
              <a:t> inertia can “discourage” longer naps but research shows that over the long run, longer naps are always better than shorter naps, once you cope with the inertia.  </a:t>
            </a:r>
          </a:p>
          <a:p>
            <a:r>
              <a:rPr lang="en-US" baseline="0" dirty="0" smtClean="0"/>
              <a:t>Some evidence for the use of caffeine before and after naps but this stimulant should be used in moderation</a:t>
            </a:r>
          </a:p>
        </p:txBody>
      </p:sp>
      <p:sp>
        <p:nvSpPr>
          <p:cNvPr id="4" name="Slide Number Placeholder 3"/>
          <p:cNvSpPr>
            <a:spLocks noGrp="1"/>
          </p:cNvSpPr>
          <p:nvPr>
            <p:ph type="sldNum" sz="quarter" idx="10"/>
          </p:nvPr>
        </p:nvSpPr>
        <p:spPr/>
        <p:txBody>
          <a:bodyPr/>
          <a:lstStyle/>
          <a:p>
            <a:fld id="{E8901A7A-5C17-4AC9-8846-93A209EBC7E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noProof="0" dirty="0" smtClean="0"/>
              <a:t>NARRATION</a:t>
            </a:r>
            <a:r>
              <a:rPr lang="en-US" b="1" dirty="0" smtClean="0"/>
              <a:t>:</a:t>
            </a:r>
            <a:r>
              <a:rPr lang="en-US" dirty="0" smtClean="0"/>
              <a:t>In this module, we will discuss of</a:t>
            </a:r>
            <a:r>
              <a:rPr lang="en-US" baseline="0" dirty="0" smtClean="0"/>
              <a:t> the ways in which driver schedules can have an impact on fatigue.  We will also consider some tools and approaches that can be useful for managing the fatigue that can result from the different schedules that exist in the motor carrier industry.  </a:t>
            </a:r>
          </a:p>
          <a:p>
            <a:r>
              <a:rPr lang="en-US" baseline="0" dirty="0" smtClean="0"/>
              <a:t>By the end of this module you will </a:t>
            </a:r>
            <a:r>
              <a:rPr lang="en-US" dirty="0" smtClean="0"/>
              <a:t>begin to understand how managing fatigue around a driver’s schedule is a shared responsibility between regulators, carrier management, and drivers is an effective</a:t>
            </a:r>
            <a:r>
              <a:rPr lang="en-US" baseline="0" dirty="0" smtClean="0"/>
              <a:t> fatigue management strategy. Finally, you’ll be able to evaluate the usefulness of scheduling tools in your work environment, and d</a:t>
            </a:r>
            <a:r>
              <a:rPr lang="en-US" dirty="0" smtClean="0"/>
              <a:t>evelop customized strategies for managing fatigue in your fleet.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r>
              <a:rPr lang="en-US" dirty="0" smtClean="0"/>
              <a:t>The best antidote</a:t>
            </a:r>
            <a:r>
              <a:rPr lang="en-US" baseline="0" dirty="0" smtClean="0"/>
              <a:t> to sleepiness and fatigue is sleep, however there are other strategies that – though less effective than sleep - can temporarily limit the symptoms of fatigue. Taking breaks in routine activities, engaging in </a:t>
            </a:r>
            <a:r>
              <a:rPr lang="en-US" dirty="0" smtClean="0"/>
              <a:t>mild exercise or postural changes can help limit fatigue symptoms.  The careful use of caffeinated beverages and non-distracting social interaction can also keep fatigue symptoms at bay. Remember, all these methods are short-lived and are not a substitute of adequate sleep.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200" i="1" dirty="0" smtClean="0"/>
              <a:t>ANSWER:</a:t>
            </a:r>
          </a:p>
          <a:p>
            <a:pPr>
              <a:buNone/>
            </a:pPr>
            <a:endParaRPr lang="en-US" sz="500" i="1" dirty="0" smtClean="0"/>
          </a:p>
          <a:p>
            <a:pPr lvl="0">
              <a:buNone/>
            </a:pPr>
            <a:r>
              <a:rPr lang="en-US" sz="2400" dirty="0" smtClean="0"/>
              <a:t>In the shared responsibility for fatigue management:</a:t>
            </a:r>
          </a:p>
          <a:p>
            <a:pPr marL="571500" lvl="1" indent="-457200">
              <a:buFont typeface="+mj-lt"/>
              <a:buAutoNum type="alphaLcParenR" startAt="4"/>
            </a:pPr>
            <a:r>
              <a:rPr lang="en-US" sz="2400" b="1" dirty="0" smtClean="0"/>
              <a:t>Regulators , management and drivers work together to create and apply a workable framework for fatigue management and safe operation</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31</a:t>
            </a:fld>
            <a:endParaRPr lang="en-US"/>
          </a:p>
        </p:txBody>
      </p:sp>
    </p:spTree>
    <p:extLst>
      <p:ext uri="{BB962C8B-B14F-4D97-AF65-F5344CB8AC3E}">
        <p14:creationId xmlns:p14="http://schemas.microsoft.com/office/powerpoint/2010/main" val="288520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200" i="1" dirty="0" smtClean="0"/>
              <a:t>ANSWER:</a:t>
            </a:r>
          </a:p>
          <a:p>
            <a:pPr>
              <a:buNone/>
            </a:pPr>
            <a:endParaRPr lang="en-US" sz="800" i="1" dirty="0" smtClean="0"/>
          </a:p>
          <a:p>
            <a:pPr marL="0" indent="0">
              <a:buNone/>
            </a:pPr>
            <a:r>
              <a:rPr lang="en-US" sz="2800" dirty="0" smtClean="0"/>
              <a:t>Which of the following is NOT a useful role for management in the shared responsibility for fatigue management?</a:t>
            </a:r>
          </a:p>
          <a:p>
            <a:pPr marL="571500" lvl="1" indent="-457200">
              <a:buFont typeface="+mj-lt"/>
              <a:buAutoNum type="alphaLcParenR" startAt="3"/>
            </a:pPr>
            <a:r>
              <a:rPr lang="en-US" b="1" dirty="0" smtClean="0"/>
              <a:t>Management assumes responsibility for customer service while the driver is solely responsible for on-the-road safety</a:t>
            </a:r>
            <a:endParaRPr lang="en-US"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32</a:t>
            </a:fld>
            <a:endParaRPr lang="en-US"/>
          </a:p>
        </p:txBody>
      </p:sp>
    </p:spTree>
    <p:extLst>
      <p:ext uri="{BB962C8B-B14F-4D97-AF65-F5344CB8AC3E}">
        <p14:creationId xmlns:p14="http://schemas.microsoft.com/office/powerpoint/2010/main" val="2446912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i="1" dirty="0" smtClean="0"/>
              <a:t>ANSWER:</a:t>
            </a:r>
          </a:p>
          <a:p>
            <a:pPr>
              <a:buNone/>
            </a:pPr>
            <a:endParaRPr lang="en-US" sz="800" i="1" dirty="0" smtClean="0"/>
          </a:p>
          <a:p>
            <a:pPr marL="463550" lvl="0" indent="-349250">
              <a:buNone/>
            </a:pPr>
            <a:r>
              <a:rPr lang="en-US" sz="1200" dirty="0" smtClean="0"/>
              <a:t>To help manage fatigue on the road, a driver can:</a:t>
            </a:r>
          </a:p>
          <a:p>
            <a:pPr marL="628650" lvl="0" indent="-514350">
              <a:buFont typeface="+mj-lt"/>
              <a:buAutoNum type="alphaLcParenR" startAt="4"/>
            </a:pPr>
            <a:r>
              <a:rPr lang="en-US" sz="1200" b="1" dirty="0" smtClean="0"/>
              <a:t>All of the above</a:t>
            </a:r>
            <a:br>
              <a:rPr lang="en-US" sz="1200" b="1" dirty="0" smtClean="0"/>
            </a:br>
            <a:r>
              <a:rPr lang="en-US" sz="1200" b="1" i="1" dirty="0" smtClean="0"/>
              <a:t>(Include access to rest areas in the trip plan, Take a nap before beginning a night drive or at the first signs and symptoms of fatigue, Plan for stable sleep times wherever possible)</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33</a:t>
            </a:fld>
            <a:endParaRPr lang="en-US"/>
          </a:p>
        </p:txBody>
      </p:sp>
    </p:spTree>
    <p:extLst>
      <p:ext uri="{BB962C8B-B14F-4D97-AF65-F5344CB8AC3E}">
        <p14:creationId xmlns:p14="http://schemas.microsoft.com/office/powerpoint/2010/main" val="3388744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i="1" dirty="0" smtClean="0"/>
              <a:t>ANSWER:</a:t>
            </a:r>
          </a:p>
          <a:p>
            <a:pPr>
              <a:buNone/>
            </a:pPr>
            <a:endParaRPr lang="en-US" sz="800" i="1" dirty="0" smtClean="0"/>
          </a:p>
          <a:p>
            <a:pPr marL="0" lvl="0" indent="0">
              <a:buNone/>
            </a:pPr>
            <a:r>
              <a:rPr lang="en-US" sz="1200" dirty="0" smtClean="0"/>
              <a:t>In the shared responsibility for fatigue management, drivers should not:</a:t>
            </a:r>
          </a:p>
          <a:p>
            <a:pPr marL="628650" lvl="0" indent="-514350">
              <a:buFont typeface="+mj-lt"/>
              <a:buAutoNum type="alphaLcParenR" startAt="3"/>
            </a:pPr>
            <a:r>
              <a:rPr lang="en-US" sz="1200" b="1" dirty="0" smtClean="0"/>
              <a:t>Set aside the need for adequate rest during restarts at home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34</a:t>
            </a:fld>
            <a:endParaRPr lang="en-US"/>
          </a:p>
        </p:txBody>
      </p:sp>
    </p:spTree>
    <p:extLst>
      <p:ext uri="{BB962C8B-B14F-4D97-AF65-F5344CB8AC3E}">
        <p14:creationId xmlns:p14="http://schemas.microsoft.com/office/powerpoint/2010/main" val="266700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i="1" dirty="0" smtClean="0"/>
              <a:t>ANSWER:</a:t>
            </a:r>
          </a:p>
          <a:p>
            <a:pPr>
              <a:buNone/>
            </a:pPr>
            <a:endParaRPr lang="en-US" sz="800" i="1" dirty="0" smtClean="0"/>
          </a:p>
          <a:p>
            <a:pPr lvl="0">
              <a:buNone/>
            </a:pPr>
            <a:r>
              <a:rPr lang="en-US" sz="1200" dirty="0" smtClean="0"/>
              <a:t>Which of the following is NOT true:</a:t>
            </a:r>
          </a:p>
          <a:p>
            <a:pPr marL="628650" lvl="0" indent="-514350">
              <a:buFont typeface="+mj-lt"/>
              <a:buAutoNum type="alphaLcParenR" startAt="3"/>
            </a:pPr>
            <a:r>
              <a:rPr lang="en-US" sz="1200" b="1" dirty="0" smtClean="0"/>
              <a:t>Caffeine can substitute for lost sleep</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35</a:t>
            </a:fld>
            <a:endParaRPr lang="en-US"/>
          </a:p>
        </p:txBody>
      </p:sp>
    </p:spTree>
    <p:extLst>
      <p:ext uri="{BB962C8B-B14F-4D97-AF65-F5344CB8AC3E}">
        <p14:creationId xmlns:p14="http://schemas.microsoft.com/office/powerpoint/2010/main" val="2638562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r>
              <a:rPr lang="en-US" baseline="0" noProof="0" dirty="0" smtClean="0"/>
              <a:t> </a:t>
            </a:r>
            <a:r>
              <a:rPr lang="en-US" dirty="0" smtClean="0"/>
              <a:t>Lesson 3 covers scheduling and tools.</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defTabSz="916229">
              <a:spcAft>
                <a:spcPts val="601"/>
              </a:spcAft>
              <a:defRPr/>
            </a:pPr>
            <a:r>
              <a:rPr lang="en-US" dirty="0" smtClean="0"/>
              <a:t>There are a number of software tools that have been created to assist in managing fatigue in scheduling operations. These tools are based on the science of fatigue and are designed to predict an individual’s performance based on the factors that contribute to fatigue such as: time of day, recent sleep, continuous hours awake and cumulative sleep debt. Certain scheduling tools will also account for the effects of workload on the fatigue-related risk.</a:t>
            </a:r>
          </a:p>
          <a:p>
            <a:pPr>
              <a:spcAft>
                <a:spcPts val="601"/>
              </a:spcAft>
              <a:defRPr/>
            </a:pPr>
            <a:r>
              <a:rPr lang="en-US" dirty="0" smtClean="0"/>
              <a:t>These tools are currently in use in a number of industries including the trucking, rail, and aviation industries. </a:t>
            </a:r>
            <a:r>
              <a:rPr lang="en-US" b="0" dirty="0" smtClean="0"/>
              <a:t>They </a:t>
            </a:r>
            <a:r>
              <a:rPr lang="en-US" dirty="0" smtClean="0"/>
              <a:t>enable staffing and scheduling decisions that take fatigue into account.  In many cases, these tools are add-ons to software that is currently being used in operations.  </a:t>
            </a:r>
          </a:p>
          <a:p>
            <a:pPr>
              <a:spcAft>
                <a:spcPts val="601"/>
              </a:spcAft>
              <a:defRPr/>
            </a:pPr>
            <a:endParaRPr lang="en-US" dirty="0" smtClean="0"/>
          </a:p>
          <a:p>
            <a:pPr>
              <a:spcAft>
                <a:spcPts val="601"/>
              </a:spcAft>
              <a:defRPr/>
            </a:pPr>
            <a:r>
              <a:rPr lang="en-US" dirty="0" smtClean="0"/>
              <a:t>Although commercially-available scheduling tools will differ, the process involved in their use is</a:t>
            </a:r>
            <a:r>
              <a:rPr lang="en-US" baseline="0" dirty="0" smtClean="0"/>
              <a:t> comparable.  </a:t>
            </a:r>
          </a:p>
          <a:p>
            <a:pPr>
              <a:spcAft>
                <a:spcPts val="601"/>
              </a:spcAft>
              <a:defRPr/>
            </a:pPr>
            <a:endParaRPr lang="en-US" baseline="0" dirty="0" smtClean="0"/>
          </a:p>
          <a:p>
            <a:pPr>
              <a:spcAft>
                <a:spcPts val="601"/>
              </a:spcAft>
              <a:defRPr/>
            </a:pPr>
            <a:r>
              <a:rPr lang="en-US" baseline="0" dirty="0" smtClean="0"/>
              <a:t>First, an input is required for the software to estimate its output, a fatigue-related metric. The input can be information such as work schedules or sleep times, for example.  Once the scheduling tool has calculated its output metric, the decision must be made on whether or not to proceed with the work schedule as is or whether to reevaluate the schedule in some way to reduce the fatigue-related risk.  In other words, u</a:t>
            </a:r>
            <a:r>
              <a:rPr lang="en-US" dirty="0" smtClean="0"/>
              <a:t>sing these</a:t>
            </a:r>
            <a:r>
              <a:rPr lang="en-US" baseline="0" dirty="0" smtClean="0"/>
              <a:t> tools in scheduling </a:t>
            </a:r>
            <a:r>
              <a:rPr lang="en-US" dirty="0" smtClean="0"/>
              <a:t>requires some evaluation of the fatigue potential risk, and establishing a level of risk that is acceptable within a carrier and according to its own practices.  </a:t>
            </a:r>
          </a:p>
          <a:p>
            <a:r>
              <a:rPr lang="en-US" dirty="0" smtClean="0"/>
              <a:t>____________</a:t>
            </a:r>
          </a:p>
          <a:p>
            <a:r>
              <a:rPr lang="en-US" dirty="0" smtClean="0"/>
              <a:t>ADDITIONAL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Application of scheduling tools require some evaluation of</a:t>
            </a:r>
            <a:r>
              <a:rPr lang="en-US" sz="1200" baseline="0" dirty="0" smtClean="0"/>
              <a:t> the fatigue potential </a:t>
            </a:r>
            <a:r>
              <a:rPr lang="en-US" sz="1200" dirty="0" smtClean="0"/>
              <a:t>risk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Acceptable risk levels must be established by own practices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Examples of commercial packages do not imply any endorsement and are used for illustrative purposes only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defTabSz="916229">
              <a:defRPr/>
            </a:pPr>
            <a:r>
              <a:rPr lang="en-US" dirty="0" smtClean="0"/>
              <a:t>Scheduling tools, with different mathematical paradigms, all account for:</a:t>
            </a:r>
          </a:p>
          <a:p>
            <a:pPr marL="171450" indent="-171450" defTabSz="916229">
              <a:buFont typeface="Arial" pitchFamily="34" charset="0"/>
              <a:buChar char="•"/>
              <a:defRPr/>
            </a:pPr>
            <a:r>
              <a:rPr lang="en-US" dirty="0" smtClean="0"/>
              <a:t>Shift duration;</a:t>
            </a:r>
          </a:p>
          <a:p>
            <a:pPr marL="171450" indent="-171450" defTabSz="916229">
              <a:buFont typeface="Arial" pitchFamily="34" charset="0"/>
              <a:buChar char="•"/>
              <a:defRPr/>
            </a:pPr>
            <a:r>
              <a:rPr lang="en-US" dirty="0" smtClean="0"/>
              <a:t>Time of shift;</a:t>
            </a:r>
          </a:p>
          <a:p>
            <a:pPr marL="171450" indent="-171450" defTabSz="916229">
              <a:buFont typeface="Arial" pitchFamily="34" charset="0"/>
              <a:buChar char="•"/>
              <a:defRPr/>
            </a:pPr>
            <a:r>
              <a:rPr lang="en-US" dirty="0" smtClean="0"/>
              <a:t>Work history; and</a:t>
            </a:r>
          </a:p>
          <a:p>
            <a:pPr marL="171450" indent="-171450" defTabSz="916229">
              <a:buFont typeface="Arial" pitchFamily="34" charset="0"/>
              <a:buChar char="•"/>
              <a:defRPr/>
            </a:pPr>
            <a:r>
              <a:rPr lang="en-US" dirty="0" smtClean="0"/>
              <a:t>Sleep history.</a:t>
            </a:r>
          </a:p>
          <a:p>
            <a:pPr defTabSz="916229">
              <a:defRPr/>
            </a:pPr>
            <a:r>
              <a:rPr lang="en-US" dirty="0" smtClean="0"/>
              <a:t>Although the tools differ, all validated scheduling tools will be based on the physiology of fatigue. It is important to recognize that the output provided by these tools are meant to inform your scheduling decisions and to provide you with additional information related to the amount of fatigue risk within your operations.  They are not meant to be used as the sole criteria as to whether or not a schedule is appropriate.</a:t>
            </a:r>
          </a:p>
          <a:p>
            <a:pPr defTabSz="916229">
              <a:defRPr/>
            </a:pPr>
            <a:r>
              <a:rPr lang="en-US" dirty="0" smtClean="0"/>
              <a:t>When you are choosing a scheduling tool for your organization, you’ll want to consider:</a:t>
            </a:r>
          </a:p>
          <a:p>
            <a:pPr marL="171450" indent="-171450" defTabSz="916229">
              <a:buFont typeface="Arial" pitchFamily="34" charset="0"/>
              <a:buChar char="•"/>
              <a:defRPr/>
            </a:pPr>
            <a:r>
              <a:rPr lang="en-US" dirty="0" smtClean="0"/>
              <a:t>The type of information provided in the output, and whether this is useful to your operation; </a:t>
            </a:r>
          </a:p>
          <a:p>
            <a:pPr marL="171450" indent="-171450" defTabSz="916229">
              <a:buFont typeface="Arial" pitchFamily="34" charset="0"/>
              <a:buChar char="•"/>
              <a:defRPr/>
            </a:pPr>
            <a:r>
              <a:rPr lang="en-US" dirty="0" smtClean="0"/>
              <a:t>The type of information that is required as an input, and whether you have access to this type of information; </a:t>
            </a:r>
          </a:p>
          <a:p>
            <a:pPr marL="171450" indent="-171450" defTabSz="916229">
              <a:buFont typeface="Arial" pitchFamily="34" charset="0"/>
              <a:buChar char="•"/>
              <a:defRPr/>
            </a:pPr>
            <a:r>
              <a:rPr lang="en-US" dirty="0" smtClean="0"/>
              <a:t>Whether or not you can customize the tool to the conditions that are specific to your operations since the ability to customize a scheduling tool to operations will help users draw the greatest benefit; AND</a:t>
            </a:r>
          </a:p>
          <a:p>
            <a:pPr marL="171450" indent="-171450" defTabSz="916229">
              <a:buFont typeface="Arial" pitchFamily="34" charset="0"/>
              <a:buChar char="•"/>
              <a:defRPr/>
            </a:pPr>
            <a:r>
              <a:rPr lang="en-US" dirty="0" smtClean="0"/>
              <a:t>The cost of any licenses.</a:t>
            </a:r>
          </a:p>
          <a:p>
            <a:pPr defTabSz="916229">
              <a:defRPr/>
            </a:pPr>
            <a:endParaRPr lang="en-US" dirty="0" smtClean="0"/>
          </a:p>
          <a:p>
            <a:pPr defTabSz="916229">
              <a:defRPr/>
            </a:pPr>
            <a:r>
              <a:rPr lang="en-US" dirty="0" smtClean="0"/>
              <a:t>We’ll look at a few examples of scheduling tools.  The examples will only demonstrate a small aspect</a:t>
            </a:r>
            <a:r>
              <a:rPr lang="en-US" baseline="0" dirty="0" smtClean="0"/>
              <a:t> of the </a:t>
            </a:r>
            <a:r>
              <a:rPr lang="en-US" dirty="0" smtClean="0"/>
              <a:t>functionality</a:t>
            </a:r>
            <a:r>
              <a:rPr lang="en-US" baseline="0" dirty="0" smtClean="0"/>
              <a:t> of each of the tools</a:t>
            </a:r>
            <a:r>
              <a:rPr lang="en-US" dirty="0" smtClean="0"/>
              <a:t>. No single</a:t>
            </a:r>
            <a:r>
              <a:rPr lang="en-US" baseline="0" dirty="0" smtClean="0"/>
              <a:t> tool is endorsed over another.</a:t>
            </a:r>
          </a:p>
          <a:p>
            <a:pPr defTabSz="916229">
              <a:defRPr/>
            </a:pPr>
            <a:r>
              <a:rPr lang="en-US" sz="1200" dirty="0" smtClean="0"/>
              <a:t>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KEY</a:t>
            </a:r>
            <a:r>
              <a:rPr lang="en-US" sz="1200" baseline="0" dirty="0" smtClean="0"/>
              <a:t>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Biomathematical models will, with different mathematical paradigms, all account for: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Shift duration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Time of shift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Work history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Sleep 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Scheduling tools based on mathematical models will differ slightly, but all validated methods will be based on the physiology of fatigue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ability to customize a scheduling tool to operations will help users draw the greatest benefit.</a:t>
            </a:r>
          </a:p>
          <a:p>
            <a:pPr>
              <a:buFont typeface="Symbol" pitchFamily="18" charset="2"/>
              <a:buNone/>
            </a:pPr>
            <a:r>
              <a:rPr lang="en-US" sz="1200" dirty="0" smtClean="0"/>
              <a:t>The efficacy and usefulness of scheduling tools will be affected by:</a:t>
            </a:r>
          </a:p>
          <a:p>
            <a:pPr marL="171450" lvl="0" indent="-171450">
              <a:buFont typeface="Arial" pitchFamily="34" charset="0"/>
              <a:buChar char="•"/>
            </a:pPr>
            <a:r>
              <a:rPr lang="en-US" sz="1200" dirty="0" smtClean="0"/>
              <a:t>The proportion of operations with predictable schedules</a:t>
            </a:r>
          </a:p>
          <a:p>
            <a:pPr marL="171450" lvl="0" indent="-171450">
              <a:buFont typeface="Arial" pitchFamily="34" charset="0"/>
              <a:buChar char="•"/>
            </a:pPr>
            <a:r>
              <a:rPr lang="en-US" sz="1200" dirty="0" smtClean="0"/>
              <a:t>Range of risk exposures related to types of operations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defTabSz="916229"/>
            <a:r>
              <a:rPr lang="en-US" dirty="0" smtClean="0"/>
              <a:t>Dispatcher</a:t>
            </a:r>
            <a:r>
              <a:rPr lang="en-US" baseline="0" dirty="0" smtClean="0"/>
              <a:t> ID is an example of a scheduling tool by </a:t>
            </a:r>
            <a:r>
              <a:rPr lang="en-US" dirty="0" err="1" smtClean="0"/>
              <a:t>InterDynamics</a:t>
            </a:r>
            <a:r>
              <a:rPr lang="en-US" dirty="0" smtClean="0"/>
              <a:t> Pty Ltd.  </a:t>
            </a:r>
            <a:endParaRPr lang="en-US" baseline="0" dirty="0" smtClean="0"/>
          </a:p>
          <a:p>
            <a:r>
              <a:rPr lang="en-US" dirty="0" smtClean="0"/>
              <a:t>This</a:t>
            </a:r>
            <a:r>
              <a:rPr lang="en-US" baseline="0" dirty="0" smtClean="0"/>
              <a:t> software allows operators to enter </a:t>
            </a:r>
            <a:r>
              <a:rPr lang="en-US" dirty="0" smtClean="0"/>
              <a:t>potential work start and end times along with a relative risk associated with the task.</a:t>
            </a:r>
            <a:r>
              <a:rPr lang="en-US" baseline="0" dirty="0" smtClean="0"/>
              <a:t> These risks may be related to known information about the time of the trip, the planned route,  or the type of cargo. The resulting fa</a:t>
            </a:r>
            <a:r>
              <a:rPr lang="en-US" dirty="0" smtClean="0"/>
              <a:t>tigue score,</a:t>
            </a:r>
            <a:r>
              <a:rPr lang="en-US" baseline="0" dirty="0" smtClean="0"/>
              <a:t> that can range from standard to very high, takes into account the relative risk associated with the assigned task. </a:t>
            </a:r>
            <a:endParaRPr lang="en-US" dirty="0" smtClean="0"/>
          </a:p>
          <a:p>
            <a:r>
              <a:rPr lang="en-US" dirty="0" smtClean="0"/>
              <a:t>___________________</a:t>
            </a:r>
          </a:p>
          <a:p>
            <a:r>
              <a:rPr lang="en-US" dirty="0" smtClean="0"/>
              <a:t>KEY POINTS:</a:t>
            </a:r>
          </a:p>
          <a:p>
            <a:r>
              <a:rPr lang="en-US" dirty="0" smtClean="0"/>
              <a:t>The fatigue</a:t>
            </a:r>
            <a:r>
              <a:rPr lang="en-US" baseline="0" dirty="0" smtClean="0"/>
              <a:t> score is modified by the relative risk associated with the assigned task.  These are related to: (1) night/day trips, (2) route, (3) cargo type.</a:t>
            </a:r>
          </a:p>
          <a:p>
            <a:r>
              <a:rPr lang="en-US" baseline="0" dirty="0" smtClean="0"/>
              <a:t>Fatigue scores are associated with levels of risk.  A score in the standard range (&lt;200) is comparable to the fatigue that accumulated during a typical 9 to 17 schedule.  </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r>
              <a:rPr lang="en-US" baseline="0" noProof="0" dirty="0" smtClean="0"/>
              <a:t> </a:t>
            </a:r>
            <a:r>
              <a:rPr lang="en-US" noProof="0" dirty="0" smtClean="0"/>
              <a:t>Lesson</a:t>
            </a:r>
            <a:r>
              <a:rPr lang="en-US" baseline="0" noProof="0" dirty="0" smtClean="0"/>
              <a:t> one </a:t>
            </a:r>
            <a:r>
              <a:rPr lang="en-US" b="0" baseline="0" noProof="0" dirty="0" smtClean="0"/>
              <a:t>covers</a:t>
            </a:r>
            <a:r>
              <a:rPr lang="en-US" baseline="0" noProof="0" dirty="0" smtClean="0"/>
              <a:t> fatigue and the </a:t>
            </a:r>
            <a:r>
              <a:rPr lang="en-US" baseline="0" dirty="0" smtClean="0"/>
              <a:t>s</a:t>
            </a:r>
            <a:r>
              <a:rPr lang="en-US" dirty="0" smtClean="0"/>
              <a:t>cheduling factors that drive fatigue.</a:t>
            </a:r>
          </a:p>
        </p:txBody>
      </p:sp>
      <p:sp>
        <p:nvSpPr>
          <p:cNvPr id="4" name="Slide Number Placeholder 3"/>
          <p:cNvSpPr>
            <a:spLocks noGrp="1"/>
          </p:cNvSpPr>
          <p:nvPr>
            <p:ph type="sldNum" sz="quarter" idx="10"/>
          </p:nvPr>
        </p:nvSpPr>
        <p:spPr/>
        <p:txBody>
          <a:bodyPr/>
          <a:lstStyle/>
          <a:p>
            <a:fld id="{E8901A7A-5C17-4AC9-8846-93A209EBC7E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image of the Dispatcher</a:t>
            </a:r>
            <a:r>
              <a:rPr lang="en-US" baseline="0" dirty="0" smtClean="0"/>
              <a:t> ID</a:t>
            </a:r>
            <a:r>
              <a:rPr lang="en-US" sz="1200" baseline="30000" dirty="0" smtClean="0"/>
              <a:t>TM</a:t>
            </a:r>
            <a:r>
              <a:rPr lang="en-US" baseline="0" dirty="0" smtClean="0"/>
              <a:t> software, we see a fatigue score associated with each planned shift, once all the parameters have been entered.  Shifts with associated scores in red may require special attention, and can be revised in some way to reduce the risk. Once high risk shifts are identified by the software, the decision on how to reduce the fatigue related risk is taken by the carrier.</a:t>
            </a:r>
            <a:endParaRPr lang="en-US" dirty="0" smtClean="0"/>
          </a:p>
          <a:p>
            <a:r>
              <a:rPr lang="en-US" dirty="0" smtClean="0"/>
              <a:t>____________________________</a:t>
            </a:r>
          </a:p>
          <a:p>
            <a:r>
              <a:rPr lang="en-US" dirty="0" smtClean="0"/>
              <a:t>KEY POINTS:</a:t>
            </a:r>
          </a:p>
          <a:p>
            <a:r>
              <a:rPr lang="en-US" dirty="0" smtClean="0"/>
              <a:t>Example</a:t>
            </a:r>
            <a:r>
              <a:rPr lang="en-US" baseline="0" dirty="0" smtClean="0"/>
              <a:t> of a scheduling tool used to estimate drivers fatigue score during planned duty cycles.</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r>
              <a:rPr lang="en-US" dirty="0" smtClean="0"/>
              <a:t>The Circadian Alertness</a:t>
            </a:r>
            <a:r>
              <a:rPr lang="en-US" baseline="0" dirty="0" smtClean="0"/>
              <a:t> Simulator by Circadian Inc., is another example of a scheduling tool. </a:t>
            </a:r>
          </a:p>
          <a:p>
            <a:r>
              <a:rPr lang="en-US" baseline="0" dirty="0" smtClean="0"/>
              <a:t>Scheduled work times are entered into the scheduling tool.  This software additionally allows users to enter operator sleep times, which gives a more refined estimate of performance.  In this software, the output is an alertness score that, for each moment of the day, can be associated with the fatigue risk.</a:t>
            </a:r>
            <a:endParaRPr lang="en-US" dirty="0" smtClean="0"/>
          </a:p>
          <a:p>
            <a:r>
              <a:rPr lang="en-US" dirty="0" smtClean="0"/>
              <a:t>_________________</a:t>
            </a:r>
          </a:p>
          <a:p>
            <a:r>
              <a:rPr lang="en-US" dirty="0" smtClean="0"/>
              <a:t>KEY POINTS:</a:t>
            </a:r>
          </a:p>
          <a:p>
            <a:r>
              <a:rPr lang="en-US" dirty="0" smtClean="0"/>
              <a:t>Sleep</a:t>
            </a:r>
            <a:r>
              <a:rPr lang="en-US" baseline="0" dirty="0" smtClean="0"/>
              <a:t> can be estimated or can be input to refine the reliability of the alertness variable</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r>
              <a:rPr lang="en-US" dirty="0" smtClean="0"/>
              <a:t>In this graphical</a:t>
            </a:r>
            <a:r>
              <a:rPr lang="en-US" baseline="0" dirty="0" smtClean="0"/>
              <a:t> image of the CAS output, we see the estimated variation in alertness levels over two days and a period within which the operator may be experiencing significant sleepiness.  Again, in this case, the identification of a period of expected sleepiness can prompt a decision by the operator to take steps for fatigue risk management.</a:t>
            </a:r>
          </a:p>
          <a:p>
            <a:endParaRPr lang="en-US" dirty="0" smtClean="0"/>
          </a:p>
          <a:p>
            <a:r>
              <a:rPr lang="en-US" dirty="0" smtClean="0"/>
              <a:t>_________________</a:t>
            </a:r>
          </a:p>
          <a:p>
            <a:r>
              <a:rPr lang="en-US" dirty="0" smtClean="0"/>
              <a:t>KEY POINTS:</a:t>
            </a:r>
          </a:p>
          <a:p>
            <a:r>
              <a:rPr lang="en-US" dirty="0" smtClean="0"/>
              <a:t>Example</a:t>
            </a:r>
            <a:r>
              <a:rPr lang="en-US" baseline="0" dirty="0" smtClean="0"/>
              <a:t> of a scheduling tool used to estimate driver alertness scores over a period of interest, including planned duty cycles.</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Fatigue Avoidance</a:t>
            </a:r>
            <a:r>
              <a:rPr lang="en-US" baseline="0" dirty="0" smtClean="0"/>
              <a:t> Scheduling Tool, or FAST</a:t>
            </a:r>
            <a:r>
              <a:rPr lang="en-US" sz="1000" b="0" i="0" dirty="0" smtClean="0"/>
              <a:t>®</a:t>
            </a:r>
            <a:r>
              <a:rPr lang="en-US" baseline="0" dirty="0" smtClean="0"/>
              <a:t>, can also take into account sleep times in the estimation of the effects of fatigue.  When planned work start and end times are input along with sleep information, effectiveness scores are estimated for each moment of the day and can help illustrate work times when performance may be impaired.</a:t>
            </a:r>
            <a:endParaRPr lang="en-US" dirty="0" smtClean="0"/>
          </a:p>
          <a:p>
            <a:endParaRPr lang="en-US" dirty="0" smtClean="0"/>
          </a:p>
          <a:p>
            <a:r>
              <a:rPr lang="en-US" dirty="0" smtClean="0"/>
              <a:t>_______________________</a:t>
            </a:r>
          </a:p>
          <a:p>
            <a:r>
              <a:rPr lang="en-US" dirty="0" smtClean="0"/>
              <a:t>KEY POINTS:</a:t>
            </a:r>
          </a:p>
          <a:p>
            <a:r>
              <a:rPr lang="en-US" dirty="0" smtClean="0"/>
              <a:t>Actual sleep times</a:t>
            </a:r>
            <a:r>
              <a:rPr lang="en-US" baseline="0" dirty="0" smtClean="0"/>
              <a:t> measured via actigraphy can be input to the model to refine the estimation of effectiveness scores.</a:t>
            </a:r>
          </a:p>
          <a:p>
            <a:r>
              <a:rPr lang="en-US" baseline="0" dirty="0" err="1" smtClean="0"/>
              <a:t>Dashbord</a:t>
            </a:r>
            <a:r>
              <a:rPr lang="en-US" baseline="0" dirty="0" smtClean="0"/>
              <a:t> can differentiate independent fatigue factors that contribute to effectiveness score at any point in the effectiveness function</a:t>
            </a:r>
          </a:p>
          <a:p>
            <a:r>
              <a:rPr lang="en-US" baseline="0" dirty="0" smtClean="0"/>
              <a:t>Effectiveness score is associated with levels of impairment, thresholds are adjustable.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r>
              <a:rPr lang="en-US" baseline="0" dirty="0" smtClean="0"/>
              <a:t>In this representation of FAST output, we see the curve demonstrating predicted effectiveness scores over 15 days including work periods and sleep times.  For this software, a dashboard can be called up to indicate fatigue risk factors associated with effectiveness scores given for each moment of the day.</a:t>
            </a:r>
          </a:p>
          <a:p>
            <a:r>
              <a:rPr lang="en-US" dirty="0" smtClean="0"/>
              <a:t>_______________</a:t>
            </a:r>
          </a:p>
          <a:p>
            <a:r>
              <a:rPr lang="en-US" dirty="0" smtClean="0"/>
              <a:t>KEY POINTS:</a:t>
            </a:r>
          </a:p>
          <a:p>
            <a:r>
              <a:rPr lang="en-US" dirty="0" smtClean="0"/>
              <a:t>Example</a:t>
            </a:r>
            <a:r>
              <a:rPr lang="en-US" baseline="0" dirty="0" smtClean="0"/>
              <a:t> of a scheduling tool used to estimate driver effectiveness scores over a period of interest, including duty cycles.</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defTabSz="916229"/>
            <a:r>
              <a:rPr lang="en-US" dirty="0" smtClean="0"/>
              <a:t>Scheduling tools can be used to inform the planning of predictable operations. The</a:t>
            </a:r>
            <a:r>
              <a:rPr lang="en-US" baseline="0" dirty="0" smtClean="0"/>
              <a:t> e</a:t>
            </a:r>
            <a:r>
              <a:rPr lang="en-US" dirty="0" smtClean="0"/>
              <a:t>valuation of fatigue metrics can then inform whether a schedule should be re-evaluated or how </a:t>
            </a:r>
            <a:r>
              <a:rPr lang="en-US" baseline="0" dirty="0" smtClean="0"/>
              <a:t>fatigue </a:t>
            </a:r>
            <a:r>
              <a:rPr lang="en-US" b="0" baseline="0" dirty="0" smtClean="0"/>
              <a:t>should be managed </a:t>
            </a:r>
            <a:r>
              <a:rPr lang="en-US" baseline="0" dirty="0" smtClean="0"/>
              <a:t>around a specific schedule.  The fatigue mitigations that are incorporated </a:t>
            </a:r>
            <a:r>
              <a:rPr lang="en-US" i="1" baseline="0" dirty="0" smtClean="0"/>
              <a:t>immediately </a:t>
            </a:r>
            <a:r>
              <a:rPr lang="en-US" baseline="0" dirty="0" smtClean="0"/>
              <a:t>have an effect on the fatigue-related risk of a schedule to be worked.</a:t>
            </a:r>
          </a:p>
          <a:p>
            <a:r>
              <a:rPr lang="en-US" dirty="0" smtClean="0"/>
              <a:t>_________________________</a:t>
            </a:r>
          </a:p>
          <a:p>
            <a:r>
              <a:rPr lang="en-US" dirty="0" smtClean="0"/>
              <a:t>KEY POINTS:</a:t>
            </a:r>
          </a:p>
          <a:p>
            <a:r>
              <a:rPr lang="en-US" dirty="0" smtClean="0"/>
              <a:t>Scheduling tools are most useful when customized to the work environment.  </a:t>
            </a:r>
          </a:p>
          <a:p>
            <a:r>
              <a:rPr lang="en-US" dirty="0" smtClean="0"/>
              <a:t>Can be used</a:t>
            </a:r>
            <a:r>
              <a:rPr lang="en-US" baseline="0" dirty="0" smtClean="0"/>
              <a:t> </a:t>
            </a:r>
            <a:r>
              <a:rPr lang="en-US" dirty="0" smtClean="0"/>
              <a:t>to manage</a:t>
            </a:r>
            <a:r>
              <a:rPr lang="en-US" baseline="0" dirty="0" smtClean="0"/>
              <a:t> planning of scheduled operations and mitigate an anticipated fatigue-related risk</a:t>
            </a:r>
          </a:p>
        </p:txBody>
      </p:sp>
      <p:sp>
        <p:nvSpPr>
          <p:cNvPr id="4" name="Slide Number Placeholder 3"/>
          <p:cNvSpPr>
            <a:spLocks noGrp="1"/>
          </p:cNvSpPr>
          <p:nvPr>
            <p:ph type="sldNum" sz="quarter" idx="10"/>
          </p:nvPr>
        </p:nvSpPr>
        <p:spPr/>
        <p:txBody>
          <a:bodyPr/>
          <a:lstStyle/>
          <a:p>
            <a:fld id="{E8901A7A-5C17-4AC9-8846-93A209EBC7E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pPr marL="0" lvl="1" defTabSz="916229"/>
            <a:r>
              <a:rPr lang="en-US" dirty="0" smtClean="0"/>
              <a:t>Scheduling tools can also be useful for operations that are more difficult to plan or predict.  They can be used to periodically review actual work schedules and identify areas where fatigue risk was higher than acceptable. Scheduling tools can also be used to evaluate sleepiness and fatigue-related trends that are inherent to some work schedules. A periodic review of scheduling practices with this approach can produce changes in practices and policies that reduces the </a:t>
            </a:r>
            <a:r>
              <a:rPr lang="en-US" i="1" dirty="0" smtClean="0"/>
              <a:t>overall  </a:t>
            </a:r>
            <a:r>
              <a:rPr lang="en-US" dirty="0" smtClean="0"/>
              <a:t>likelihood of achieving elevated levels of fatigue risk. With certain scheduling tools, sleep data collected during operations (such as with wrist activity monitors) can refine the accuracy of analyses. </a:t>
            </a:r>
          </a:p>
          <a:p>
            <a:r>
              <a:rPr lang="en-US" dirty="0" smtClean="0"/>
              <a:t>________________________________</a:t>
            </a:r>
          </a:p>
          <a:p>
            <a:endParaRPr lang="en-US" dirty="0" smtClean="0"/>
          </a:p>
          <a:p>
            <a:r>
              <a:rPr lang="en-US" dirty="0" smtClean="0"/>
              <a:t>KEY POINTS:</a:t>
            </a:r>
          </a:p>
          <a:p>
            <a:r>
              <a:rPr lang="en-US" dirty="0" smtClean="0"/>
              <a:t>Scheduling tools can be used to evaluate sleepiness and fatigue-related trends that are inherent to some work schedules.</a:t>
            </a:r>
          </a:p>
          <a:p>
            <a:r>
              <a:rPr lang="en-US" dirty="0" smtClean="0"/>
              <a:t>This approach can inform a periodic review of strategies used in operations that are less predictable.</a:t>
            </a:r>
          </a:p>
          <a:p>
            <a:r>
              <a:rPr lang="en-US" dirty="0" smtClean="0"/>
              <a:t>Actigraphy</a:t>
            </a:r>
            <a:r>
              <a:rPr lang="en-US" baseline="0" dirty="0" smtClean="0"/>
              <a:t> used in the field can estimate actual sleep times and can further customize estimations of fatigue-related risk.</a:t>
            </a:r>
            <a:endParaRPr lang="en-US"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ANSWER: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Which of the following is NOT true about scheduling tools:</a:t>
            </a:r>
          </a:p>
          <a:p>
            <a:r>
              <a:rPr lang="en-US" sz="1200" b="1" kern="1200" dirty="0" smtClean="0">
                <a:solidFill>
                  <a:schemeClr val="tx1"/>
                </a:solidFill>
                <a:effectLst/>
                <a:latin typeface="+mn-lt"/>
                <a:ea typeface="+mn-ea"/>
                <a:cs typeface="+mn-cs"/>
              </a:rPr>
              <a:t>c) Scheduling software must be purchased from the regulator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47</a:t>
            </a:fld>
            <a:endParaRPr lang="en-US"/>
          </a:p>
        </p:txBody>
      </p:sp>
    </p:spTree>
    <p:extLst>
      <p:ext uri="{BB962C8B-B14F-4D97-AF65-F5344CB8AC3E}">
        <p14:creationId xmlns:p14="http://schemas.microsoft.com/office/powerpoint/2010/main" val="2976840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ANSWER: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Scheduling tools:</a:t>
            </a:r>
          </a:p>
          <a:p>
            <a:r>
              <a:rPr lang="en-US" sz="1200" b="1" kern="1200" dirty="0" smtClean="0">
                <a:solidFill>
                  <a:schemeClr val="tx1"/>
                </a:solidFill>
                <a:effectLst/>
                <a:latin typeface="+mn-lt"/>
                <a:ea typeface="+mn-ea"/>
                <a:cs typeface="+mn-cs"/>
              </a:rPr>
              <a:t>b) Can calculate fatigue-related risk based on factors including time of day, and operations type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48</a:t>
            </a:fld>
            <a:endParaRPr lang="en-US"/>
          </a:p>
        </p:txBody>
      </p:sp>
    </p:spTree>
    <p:extLst>
      <p:ext uri="{BB962C8B-B14F-4D97-AF65-F5344CB8AC3E}">
        <p14:creationId xmlns:p14="http://schemas.microsoft.com/office/powerpoint/2010/main" val="3571974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ANSWER: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Which of these is NOT a typical input for a driver scheduling tool:</a:t>
            </a:r>
          </a:p>
          <a:p>
            <a:r>
              <a:rPr lang="en-US" sz="1200" b="1" kern="1200" dirty="0" smtClean="0">
                <a:solidFill>
                  <a:schemeClr val="tx1"/>
                </a:solidFill>
                <a:effectLst/>
                <a:latin typeface="+mn-lt"/>
                <a:ea typeface="+mn-ea"/>
                <a:cs typeface="+mn-cs"/>
              </a:rPr>
              <a:t>d) Driver personality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49</a:t>
            </a:fld>
            <a:endParaRPr lang="en-US"/>
          </a:p>
        </p:txBody>
      </p:sp>
    </p:spTree>
    <p:extLst>
      <p:ext uri="{BB962C8B-B14F-4D97-AF65-F5344CB8AC3E}">
        <p14:creationId xmlns:p14="http://schemas.microsoft.com/office/powerpoint/2010/main" val="246079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8843A3CF-6DFC-4E52-BC43-13500C7E3C8E}" type="slidenum">
              <a:rPr lang="en-US" smtClean="0"/>
              <a:pPr>
                <a:defRPr/>
              </a:pPr>
              <a:t>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defTabSz="916229">
              <a:defRPr/>
            </a:pPr>
            <a:r>
              <a:rPr lang="en-US" b="1" noProof="0" dirty="0" smtClean="0"/>
              <a:t>NARRATION</a:t>
            </a:r>
            <a:r>
              <a:rPr lang="en-US" noProof="0" dirty="0" smtClean="0"/>
              <a:t>:</a:t>
            </a:r>
            <a:r>
              <a:rPr lang="en-US" baseline="0" noProof="0" dirty="0" smtClean="0"/>
              <a:t> </a:t>
            </a:r>
            <a:r>
              <a:rPr lang="en-US" noProof="0" dirty="0" smtClean="0"/>
              <a:t>It’s not unusual to hear the words</a:t>
            </a:r>
            <a:r>
              <a:rPr lang="en-US" baseline="0" noProof="0" dirty="0" smtClean="0"/>
              <a:t> </a:t>
            </a:r>
            <a:r>
              <a:rPr lang="en-US" noProof="0" dirty="0" smtClean="0"/>
              <a:t>“</a:t>
            </a:r>
            <a:r>
              <a:rPr lang="en-US" baseline="0" noProof="0" dirty="0" smtClean="0"/>
              <a:t>sleepiness” and “fatigue” used interchangeably.  Sleepiness </a:t>
            </a:r>
            <a:r>
              <a:rPr lang="en-US" i="1" baseline="0" noProof="0" dirty="0" smtClean="0"/>
              <a:t>is </a:t>
            </a:r>
            <a:r>
              <a:rPr lang="en-US" baseline="0" noProof="0" dirty="0" smtClean="0"/>
              <a:t>an important component of fatigue, but fatigue is actually more than that. It can be useful to think of fatigue as a </a:t>
            </a:r>
            <a:r>
              <a:rPr lang="en-US" dirty="0" smtClean="0"/>
              <a:t>complex state, usually accompanied by drowsiness,</a:t>
            </a:r>
            <a:r>
              <a:rPr lang="en-US" baseline="0" dirty="0" smtClean="0"/>
              <a:t> </a:t>
            </a:r>
            <a:r>
              <a:rPr lang="en-US" dirty="0" smtClean="0"/>
              <a:t>in which alertness, mental function and physical performance are all reduced.</a:t>
            </a:r>
            <a:r>
              <a:rPr lang="en-US" baseline="0" dirty="0" smtClean="0"/>
              <a:t> </a:t>
            </a:r>
            <a:r>
              <a:rPr lang="en-US" dirty="0" smtClean="0"/>
              <a:t>The causes and effects of</a:t>
            </a:r>
            <a:r>
              <a:rPr lang="en-US" baseline="0" dirty="0" smtClean="0"/>
              <a:t> fatigue can also be complex - you may have experienced this for yourself at some point.  Even in routine operations, there are a number of factors that can contribute to fatigue.</a:t>
            </a:r>
            <a:r>
              <a:rPr lang="en-US" dirty="0" smtClean="0"/>
              <a:t> </a:t>
            </a:r>
            <a:endParaRPr lang="en-US" noProof="0" dirty="0" smtClean="0"/>
          </a:p>
          <a:p>
            <a:r>
              <a:rPr lang="en-US" dirty="0" smtClean="0"/>
              <a:t>_________________</a:t>
            </a:r>
          </a:p>
          <a:p>
            <a:r>
              <a:rPr lang="en-US" dirty="0" smtClean="0"/>
              <a:t>KEY POINTS:</a:t>
            </a:r>
          </a:p>
          <a:p>
            <a:r>
              <a:rPr lang="en-US" baseline="0" dirty="0" smtClean="0"/>
              <a:t>The causes and the effects of fatigue can be complex- it’s more than sleepiness.  </a:t>
            </a:r>
          </a:p>
          <a:p>
            <a:r>
              <a:rPr lang="en-US" baseline="0" dirty="0" smtClean="0"/>
              <a:t>A number of factors that are otherwise routine in operations can contribute to fatigue</a:t>
            </a:r>
          </a:p>
          <a:p>
            <a:endParaRPr lang="en-US" baseline="0" dirty="0" smtClean="0"/>
          </a:p>
          <a:p>
            <a:endParaRPr lang="en-US" baseline="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ANSWER: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Scheduling tools: </a:t>
            </a:r>
          </a:p>
          <a:p>
            <a:r>
              <a:rPr lang="en-US" sz="1200" b="1" kern="1200" dirty="0" smtClean="0">
                <a:solidFill>
                  <a:schemeClr val="tx1"/>
                </a:solidFill>
                <a:effectLst/>
                <a:latin typeface="+mn-lt"/>
                <a:ea typeface="+mn-ea"/>
                <a:cs typeface="+mn-cs"/>
              </a:rPr>
              <a:t>c) Can be refined with sleep data for more accurate predictions</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50</a:t>
            </a:fld>
            <a:endParaRPr lang="en-US"/>
          </a:p>
        </p:txBody>
      </p:sp>
    </p:spTree>
    <p:extLst>
      <p:ext uri="{BB962C8B-B14F-4D97-AF65-F5344CB8AC3E}">
        <p14:creationId xmlns:p14="http://schemas.microsoft.com/office/powerpoint/2010/main" val="2841724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628650">
              <a:buNone/>
            </a:pPr>
            <a:r>
              <a:rPr lang="en-US" sz="2400" i="1" dirty="0" smtClean="0"/>
              <a:t>ANSWER:</a:t>
            </a:r>
          </a:p>
          <a:p>
            <a:pPr lvl="1" indent="-628650">
              <a:buNone/>
            </a:pPr>
            <a:r>
              <a:rPr lang="en-US" sz="1000" dirty="0" smtClean="0"/>
              <a:t> </a:t>
            </a:r>
          </a:p>
          <a:p>
            <a:pPr marL="0" lvl="0" indent="0">
              <a:buNone/>
            </a:pPr>
            <a:r>
              <a:rPr lang="en-US" sz="2600" dirty="0" smtClean="0"/>
              <a:t>Which of the following is a typical output for a scheduling tool</a:t>
            </a:r>
          </a:p>
          <a:p>
            <a:pPr marL="395288" lvl="1" indent="-280988">
              <a:buNone/>
            </a:pPr>
            <a:r>
              <a:rPr lang="en-US" sz="2600" b="1" dirty="0" smtClean="0"/>
              <a:t>c) An estimation of fatigue related risk based on human physiology</a:t>
            </a:r>
            <a:endParaRPr lang="en-US" sz="260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51</a:t>
            </a:fld>
            <a:endParaRPr lang="en-US"/>
          </a:p>
        </p:txBody>
      </p:sp>
    </p:spTree>
    <p:extLst>
      <p:ext uri="{BB962C8B-B14F-4D97-AF65-F5344CB8AC3E}">
        <p14:creationId xmlns:p14="http://schemas.microsoft.com/office/powerpoint/2010/main" val="1590284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a:t>
            </a:r>
            <a:r>
              <a:rPr lang="en-US" dirty="0" smtClean="0"/>
              <a:t>Lesson four covers scheduling challenges and case studies.</a:t>
            </a:r>
          </a:p>
          <a:p>
            <a:endParaRPr lang="en-US"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r>
              <a:rPr lang="en-US" dirty="0" smtClean="0"/>
              <a:t>In this section,</a:t>
            </a:r>
            <a:r>
              <a:rPr lang="en-US" baseline="0" dirty="0" smtClean="0"/>
              <a:t> we’ll apply some of the concepts that we covered in this module.  Let’s work through the case studies to see what approaches can be used to manage fatigue.</a:t>
            </a:r>
          </a:p>
          <a:p>
            <a:endParaRPr lang="en-US" dirty="0" smtClean="0"/>
          </a:p>
          <a:p>
            <a:r>
              <a:rPr lang="en-US" dirty="0" smtClean="0"/>
              <a:t>In order to meet revised customer demands, scheduling and planning must add a pick-up.  Two drivers could potentially make the pick-up. What considerations could dispatch and planning make to take fatigue mitigation into account while making an assignment?</a:t>
            </a:r>
          </a:p>
          <a:p>
            <a:endParaRPr lang="en-US" dirty="0" smtClean="0"/>
          </a:p>
          <a:p>
            <a:r>
              <a:rPr lang="en-US" dirty="0" smtClean="0"/>
              <a:t>In</a:t>
            </a:r>
            <a:r>
              <a:rPr lang="en-US" baseline="0" dirty="0" smtClean="0"/>
              <a:t> this case, we’re faced with the issues associated with managing fatigue in light of last-minute changes to scheduled service. Dispatch works with the driver to manage fatigue risk.</a:t>
            </a:r>
          </a:p>
          <a:p>
            <a:endParaRPr lang="en-US" baseline="0" dirty="0" smtClean="0"/>
          </a:p>
          <a:p>
            <a:r>
              <a:rPr lang="en-US" baseline="0" dirty="0" smtClean="0"/>
              <a:t>In effective fatigue management, they could consider: </a:t>
            </a:r>
          </a:p>
          <a:p>
            <a:pPr marL="171450" indent="-171450">
              <a:buFont typeface="Arial" pitchFamily="34" charset="0"/>
              <a:buChar char="•"/>
            </a:pPr>
            <a:r>
              <a:rPr lang="en-US" baseline="0" dirty="0" smtClean="0"/>
              <a:t>Where drivers are in their duty cycle, and whether there could be a greater accumulation of sleep debt in one driver versus the other;</a:t>
            </a:r>
          </a:p>
          <a:p>
            <a:pPr marL="171450" indent="-171450">
              <a:buFont typeface="Arial" pitchFamily="34" charset="0"/>
              <a:buChar char="•"/>
            </a:pPr>
            <a:r>
              <a:rPr lang="en-US" baseline="0" dirty="0" smtClean="0"/>
              <a:t>Whether either driver reports being fatigued;</a:t>
            </a:r>
          </a:p>
          <a:p>
            <a:pPr marL="171450" indent="-171450">
              <a:buFont typeface="Arial" pitchFamily="34" charset="0"/>
              <a:buChar char="•"/>
            </a:pPr>
            <a:r>
              <a:rPr lang="en-US" baseline="0" dirty="0" smtClean="0"/>
              <a:t>The time of scheduled delivery relative to time of drivers last off duty period.  Is the planned assignment at a time when one or the other driver is likely to be tired? AND…</a:t>
            </a:r>
          </a:p>
          <a:p>
            <a:pPr marL="171450" indent="-171450">
              <a:buFont typeface="Arial" pitchFamily="34" charset="0"/>
              <a:buChar char="•"/>
            </a:pPr>
            <a:r>
              <a:rPr lang="en-US" baseline="0" dirty="0" smtClean="0"/>
              <a:t>Whether there is access to rest areas near the location.  Would this be suitable  for either of the drivers?</a:t>
            </a:r>
          </a:p>
          <a:p>
            <a:pPr>
              <a:buFont typeface="Arial" pitchFamily="34" charset="0"/>
              <a:buChar char="•"/>
            </a:pPr>
            <a:endParaRPr lang="en-US" baseline="0" dirty="0" smtClean="0"/>
          </a:p>
          <a:p>
            <a:r>
              <a:rPr lang="en-US" baseline="0" dirty="0" smtClean="0"/>
              <a:t>In the longer term, using a scheduling tool to evaluate the presence of fatigue risk factors in actual work schedules can be helpful in guiding this type of decision when it occurs in the future.</a:t>
            </a:r>
          </a:p>
          <a:p>
            <a:r>
              <a:rPr lang="en-US" baseline="0" dirty="0" smtClean="0"/>
              <a:t>_____________________________</a:t>
            </a:r>
          </a:p>
          <a:p>
            <a:r>
              <a:rPr lang="en-US" baseline="0" dirty="0" smtClean="0"/>
              <a:t>Key Points:</a:t>
            </a:r>
          </a:p>
          <a:p>
            <a:r>
              <a:rPr lang="en-US" baseline="0" dirty="0" smtClean="0"/>
              <a:t>Consider fatigue in scheduling last-minute change to scheduled service.</a:t>
            </a:r>
          </a:p>
          <a:p>
            <a:endParaRPr lang="en-US" baseline="0" dirty="0" smtClean="0"/>
          </a:p>
          <a:p>
            <a:r>
              <a:rPr lang="en-US" baseline="0" dirty="0" smtClean="0"/>
              <a:t>Consider/compare:</a:t>
            </a:r>
          </a:p>
          <a:p>
            <a:pPr marL="171450" indent="-171450">
              <a:buFont typeface="Arial" pitchFamily="34" charset="0"/>
              <a:buChar char="•"/>
            </a:pPr>
            <a:r>
              <a:rPr lang="en-US" baseline="0" dirty="0" smtClean="0"/>
              <a:t>Where drivers are in duty cycle</a:t>
            </a:r>
          </a:p>
          <a:p>
            <a:pPr marL="171450" indent="-171450">
              <a:buFont typeface="Arial" pitchFamily="34" charset="0"/>
              <a:buChar char="•"/>
            </a:pPr>
            <a:r>
              <a:rPr lang="en-US" baseline="0" dirty="0" smtClean="0"/>
              <a:t>Reports of fatigue from either driver</a:t>
            </a:r>
          </a:p>
          <a:p>
            <a:pPr marL="171450" indent="-171450">
              <a:buFont typeface="Arial" pitchFamily="34" charset="0"/>
              <a:buChar char="•"/>
            </a:pPr>
            <a:r>
              <a:rPr lang="en-US" baseline="0" dirty="0" smtClean="0"/>
              <a:t>Time of scheduled delivery relative to time of drivers last off duty period</a:t>
            </a:r>
          </a:p>
          <a:p>
            <a:pPr marL="171450" indent="-171450">
              <a:buFont typeface="Arial" pitchFamily="34" charset="0"/>
              <a:buChar char="•"/>
            </a:pPr>
            <a:r>
              <a:rPr lang="en-US" baseline="0" dirty="0" smtClean="0"/>
              <a:t>Proximity of rest areas following pick-up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Judgment of scheduling/planning should take these factors into account when evaluating scheduling choice.</a:t>
            </a:r>
          </a:p>
          <a:p>
            <a:endParaRPr lang="en-US" baseline="0" dirty="0" smtClean="0"/>
          </a:p>
          <a:p>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p>
          <a:p>
            <a:r>
              <a:rPr lang="en-US" dirty="0" smtClean="0"/>
              <a:t>In the last days of the duty cycle, a driver has just finished a late evening delivery and has just enough driving hours to make it to the next appointment since traffic will be light.  What factors can the driver take into account to mitigate fatigue in making the decision to proceed or go off-duty?</a:t>
            </a:r>
          </a:p>
          <a:p>
            <a:endParaRPr lang="en-US" baseline="0" dirty="0" smtClean="0"/>
          </a:p>
          <a:p>
            <a:r>
              <a:rPr lang="en-US" baseline="0" dirty="0" smtClean="0"/>
              <a:t>This example deals with the driver’s ability to manage fatigue risk.</a:t>
            </a:r>
          </a:p>
          <a:p>
            <a:endParaRPr lang="en-US" baseline="0" dirty="0" smtClean="0"/>
          </a:p>
          <a:p>
            <a:r>
              <a:rPr lang="en-US" baseline="0" dirty="0" smtClean="0"/>
              <a:t>If the driver is paid by the driven mile, there is a great incentive to keep driving.  But managing fatigue also means considering:</a:t>
            </a:r>
          </a:p>
          <a:p>
            <a:pPr marL="171450" indent="-171450">
              <a:buFont typeface="Arial" pitchFamily="34" charset="0"/>
              <a:buChar char="•"/>
            </a:pPr>
            <a:r>
              <a:rPr lang="en-US" baseline="0" dirty="0" smtClean="0"/>
              <a:t>The signs and symptoms of fatigue they might be experiencing;</a:t>
            </a:r>
          </a:p>
          <a:p>
            <a:pPr marL="171450" indent="-171450" defTabSz="916229">
              <a:buFont typeface="Arial" pitchFamily="34" charset="0"/>
              <a:buChar char="•"/>
              <a:defRPr/>
            </a:pPr>
            <a:r>
              <a:rPr lang="en-US" baseline="0" dirty="0" smtClean="0"/>
              <a:t>The number of hours they’ve been awake.  Will they be awake longer than 16 straight hours at any time during the drive?</a:t>
            </a:r>
          </a:p>
          <a:p>
            <a:pPr marL="171450" indent="-171450">
              <a:buFont typeface="Arial" pitchFamily="34" charset="0"/>
              <a:buChar char="•"/>
            </a:pPr>
            <a:r>
              <a:rPr lang="en-US" baseline="0" dirty="0" smtClean="0"/>
              <a:t>Whether there’s an opportunity for sufficient sleep prior to next trip. Is it possible that this appointment could be followed by an early morning start?  Are they likely to get good sleep following the appointment?</a:t>
            </a:r>
          </a:p>
          <a:p>
            <a:pPr marL="171450" indent="-171450">
              <a:buFont typeface="Arial" pitchFamily="34" charset="0"/>
              <a:buChar char="•"/>
            </a:pPr>
            <a:r>
              <a:rPr lang="en-US" baseline="0" dirty="0" smtClean="0"/>
              <a:t>Whether there is a place to rest at the end of the appointment - or on the road if hours should run out because of traffic or weather delays? Is finding an available rest space likely to be an issue at that time of day? AND…</a:t>
            </a:r>
          </a:p>
          <a:p>
            <a:pPr marL="171450" indent="-171450" defTabSz="916229">
              <a:buFont typeface="Arial" pitchFamily="34" charset="0"/>
              <a:buChar char="•"/>
              <a:defRPr/>
            </a:pPr>
            <a:r>
              <a:rPr lang="en-US" dirty="0" smtClean="0"/>
              <a:t>Whether there is a place</a:t>
            </a:r>
            <a:r>
              <a:rPr lang="en-US" baseline="0" dirty="0" smtClean="0"/>
              <a:t> </a:t>
            </a:r>
            <a:r>
              <a:rPr lang="en-US" dirty="0" smtClean="0"/>
              <a:t>to take a break after delivering the</a:t>
            </a:r>
            <a:r>
              <a:rPr lang="en-US" baseline="0" dirty="0" smtClean="0"/>
              <a:t> </a:t>
            </a:r>
            <a:r>
              <a:rPr lang="en-US" dirty="0" smtClean="0"/>
              <a:t>load.  Is the consignee known for making drivers wait to load or unload once he arrives?</a:t>
            </a:r>
          </a:p>
          <a:p>
            <a:endParaRPr lang="en-US" baseline="0" dirty="0" smtClean="0"/>
          </a:p>
          <a:p>
            <a:r>
              <a:rPr lang="en-US" baseline="0" dirty="0" smtClean="0"/>
              <a:t>What other factors could the driver consider?</a:t>
            </a:r>
          </a:p>
          <a:p>
            <a:endParaRPr lang="en-US" baseline="0" dirty="0" smtClean="0"/>
          </a:p>
          <a:p>
            <a:r>
              <a:rPr lang="en-US" baseline="0" dirty="0" smtClean="0"/>
              <a:t>___________________</a:t>
            </a:r>
          </a:p>
          <a:p>
            <a:r>
              <a:rPr lang="en-US" baseline="0" dirty="0" smtClean="0"/>
              <a:t>Consider: Signs/symptoms of fatigue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Total hours awake/time since last sleep – will total awake time exceed 16 hrs at any time during drive?</a:t>
            </a:r>
          </a:p>
          <a:p>
            <a:r>
              <a:rPr lang="en-US" baseline="0" dirty="0" smtClean="0"/>
              <a:t>Potential for sufficient sleep prior to next trip.  Likelihood of immediate off-duty and early morning start to customer.</a:t>
            </a:r>
          </a:p>
          <a:p>
            <a:r>
              <a:rPr lang="en-US" baseline="0" dirty="0" smtClean="0"/>
              <a:t>ETA to customer, availability of immediate rest?</a:t>
            </a:r>
          </a:p>
          <a:p>
            <a:pPr marL="171450" indent="-171450">
              <a:buFont typeface="Arial" pitchFamily="34" charset="0"/>
              <a:buChar char="•"/>
            </a:pPr>
            <a:r>
              <a:rPr lang="en-US" baseline="0" dirty="0" smtClean="0"/>
              <a:t>Circadian preference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Weather, Traffic conditions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Rest areas (in case his hours run out)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Place to take break after delivering load, Is the consignee known for making drivers wait to load or unload once he arrives?</a:t>
            </a:r>
          </a:p>
          <a:p>
            <a:r>
              <a:rPr lang="en-US" baseline="0" dirty="0" smtClean="0"/>
              <a:t>[…]</a:t>
            </a:r>
          </a:p>
          <a:p>
            <a:endParaRPr lang="en-US" dirty="0" smtClean="0"/>
          </a:p>
          <a:p>
            <a:r>
              <a:rPr lang="en-US" dirty="0" smtClean="0"/>
              <a:t>Demonstrate</a:t>
            </a:r>
            <a:r>
              <a:rPr lang="en-US" baseline="0" dirty="0" smtClean="0"/>
              <a:t> pay scale for most drivers and incentive to drive on if there are hours in which driver can do that.</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29">
              <a:defRPr/>
            </a:pPr>
            <a:r>
              <a:rPr lang="en-US" sz="1200" kern="1200" dirty="0" smtClean="0">
                <a:solidFill>
                  <a:schemeClr val="tx1"/>
                </a:solidFill>
                <a:effectLst/>
                <a:latin typeface="+mn-lt"/>
                <a:ea typeface="+mn-ea"/>
                <a:cs typeface="+mn-cs"/>
              </a:rPr>
              <a:t>Now we’ll review some key concepts and then take the module exam.</a:t>
            </a:r>
            <a:endParaRPr lang="en-US" b="1"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55</a:t>
            </a:fld>
            <a:endParaRPr lang="en-US"/>
          </a:p>
        </p:txBody>
      </p:sp>
    </p:spTree>
    <p:extLst>
      <p:ext uri="{BB962C8B-B14F-4D97-AF65-F5344CB8AC3E}">
        <p14:creationId xmlns:p14="http://schemas.microsoft.com/office/powerpoint/2010/main" val="2739645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r>
              <a:rPr lang="en-US" baseline="0" noProof="0" dirty="0" smtClean="0"/>
              <a:t> </a:t>
            </a:r>
          </a:p>
          <a:p>
            <a:pPr defTabSz="916229">
              <a:defRPr/>
            </a:pPr>
            <a:r>
              <a:rPr lang="en-US" dirty="0" smtClean="0"/>
              <a:t>In this module we’ve seen how normal scheduling practices can still result in fatigue, which is influenced by the time of day, recent sleep, the number of continuous hours awake and cumulative sleep debt. There are steps that can be taken by all parties to increase safety.  Scheduling can be fluid as it must be responsive to customer demands.  Therefore fatigue is best managed as a shared responsibility. Scheduling tools can be useful to help predict</a:t>
            </a:r>
            <a:r>
              <a:rPr lang="en-US" baseline="0" dirty="0" smtClean="0"/>
              <a:t> </a:t>
            </a:r>
            <a:r>
              <a:rPr lang="en-US" dirty="0" smtClean="0"/>
              <a:t>fatigue-related risk in stable schedules.  Retrospective analyses of schedules worked using scheduling tools can help management design customized policies that mitigate fatigue. </a:t>
            </a:r>
          </a:p>
        </p:txBody>
      </p:sp>
      <p:sp>
        <p:nvSpPr>
          <p:cNvPr id="4" name="Slide Number Placeholder 3"/>
          <p:cNvSpPr>
            <a:spLocks noGrp="1"/>
          </p:cNvSpPr>
          <p:nvPr>
            <p:ph type="sldNum" sz="quarter" idx="10"/>
          </p:nvPr>
        </p:nvSpPr>
        <p:spPr/>
        <p:txBody>
          <a:bodyPr/>
          <a:lstStyle/>
          <a:p>
            <a:fld id="{E8901A7A-5C17-4AC9-8846-93A209EBC7E9}" type="slidenum">
              <a:rPr lang="en-US" smtClean="0"/>
              <a:pPr/>
              <a:t>56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smtClean="0"/>
              <a:t>NARRATION</a:t>
            </a:r>
            <a:r>
              <a:rPr lang="en-US" noProof="0" dirty="0" smtClean="0"/>
              <a:t>:</a:t>
            </a:r>
            <a:r>
              <a:rPr lang="en-US" baseline="0" noProof="0" dirty="0" smtClean="0"/>
              <a:t> </a:t>
            </a:r>
            <a:r>
              <a:rPr lang="en-US" baseline="0" dirty="0" smtClean="0"/>
              <a:t>Different people will experience fatigue in slightly different ways: symptoms will be different from one individual to another.   Our tolerance for different levels of fatigue, as well as our ability to recover from the effects of fatigue will also be different from one person to another.  Despite these differences, the risks presented by unmanaged or unmitigated fatigue are just as serious.</a:t>
            </a:r>
          </a:p>
          <a:p>
            <a:pPr defTabSz="934920">
              <a:defRPr/>
            </a:pPr>
            <a:r>
              <a:rPr lang="en-US" baseline="0" dirty="0" smtClean="0"/>
              <a:t>Fatigue results in o</a:t>
            </a:r>
            <a:r>
              <a:rPr lang="en-US" dirty="0" smtClean="0"/>
              <a:t>perator inefficiencies such as:</a:t>
            </a:r>
          </a:p>
          <a:p>
            <a:pPr marL="171450" indent="-171450" rtl="0" eaLnBrk="1" fontAlgn="ctr" latinLnBrk="0" hangingPunct="1">
              <a:buFont typeface="Arial" pitchFamily="34" charset="0"/>
              <a:buChar char="•"/>
            </a:pPr>
            <a:r>
              <a:rPr lang="en-US" dirty="0" smtClean="0"/>
              <a:t>Changes in performance;</a:t>
            </a:r>
          </a:p>
          <a:p>
            <a:pPr marL="171450" indent="-171450" rtl="0" eaLnBrk="1" fontAlgn="ctr" latinLnBrk="0" hangingPunct="1">
              <a:buFont typeface="Arial" pitchFamily="34" charset="0"/>
              <a:buChar char="•"/>
            </a:pPr>
            <a:r>
              <a:rPr lang="en-US" dirty="0" smtClean="0"/>
              <a:t>Lapses in attention and </a:t>
            </a:r>
            <a:r>
              <a:rPr lang="en-US" b="0" dirty="0" smtClean="0"/>
              <a:t>vigilance resulting in delayed </a:t>
            </a:r>
            <a:r>
              <a:rPr lang="en-US" dirty="0" smtClean="0"/>
              <a:t>reaction times;</a:t>
            </a:r>
          </a:p>
          <a:p>
            <a:pPr marL="171450" indent="-171450" rtl="0" eaLnBrk="1" fontAlgn="ctr" latinLnBrk="0" hangingPunct="1">
              <a:buFont typeface="Arial" pitchFamily="34" charset="0"/>
              <a:buChar char="•"/>
            </a:pPr>
            <a:r>
              <a:rPr lang="en-US" dirty="0" smtClean="0"/>
              <a:t>Impaired logical reasoning and decision-making;</a:t>
            </a:r>
          </a:p>
          <a:p>
            <a:pPr marL="171450" indent="-171450" rtl="0" eaLnBrk="1" fontAlgn="ctr" latinLnBrk="0" hangingPunct="1">
              <a:buFont typeface="Arial" pitchFamily="34" charset="0"/>
              <a:buChar char="•"/>
            </a:pPr>
            <a:r>
              <a:rPr lang="en-US" dirty="0" smtClean="0"/>
              <a:t>Reduced situational awareness;</a:t>
            </a:r>
          </a:p>
          <a:p>
            <a:pPr marL="171450" indent="-171450" rtl="0" eaLnBrk="1" fontAlgn="ctr" latinLnBrk="0" hangingPunct="1">
              <a:buFont typeface="Arial" pitchFamily="34" charset="0"/>
              <a:buChar char="•"/>
            </a:pPr>
            <a:r>
              <a:rPr lang="en-US" dirty="0" smtClean="0"/>
              <a:t>Low motivation to perform activities that are considered non-essential; and</a:t>
            </a:r>
          </a:p>
          <a:p>
            <a:pPr marL="171450" indent="-171450" rtl="0" eaLnBrk="1" fontAlgn="auto" latinLnBrk="0" hangingPunct="1">
              <a:buFont typeface="Arial" pitchFamily="34" charset="0"/>
              <a:buChar char="•"/>
            </a:pPr>
            <a:r>
              <a:rPr lang="en-US" dirty="0" smtClean="0"/>
              <a:t>Poor assessment of risk, or failure to appreciate the consequences of certain actions.</a:t>
            </a:r>
          </a:p>
          <a:p>
            <a:pPr defTabSz="934920">
              <a:defRPr/>
            </a:pPr>
            <a:endParaRPr lang="en-US" baseline="0" dirty="0" smtClean="0"/>
          </a:p>
          <a:p>
            <a:pPr defTabSz="934920">
              <a:defRPr/>
            </a:pPr>
            <a:r>
              <a:rPr lang="en-US" baseline="0" dirty="0" smtClean="0"/>
              <a:t>Fatigue makes our performance unstable.  It becomes more difficult to consistently deliver our best performance. Safety in the transportation industry often depends on consistent, optimal performance. </a:t>
            </a:r>
          </a:p>
          <a:p>
            <a:pPr defTabSz="934920">
              <a:defRPr/>
            </a:pPr>
            <a:r>
              <a:rPr lang="en-US" baseline="0" dirty="0" smtClean="0"/>
              <a:t>______________</a:t>
            </a:r>
          </a:p>
          <a:p>
            <a:r>
              <a:rPr lang="en-US" dirty="0" smtClean="0"/>
              <a:t>KEY POINTS:</a:t>
            </a:r>
          </a:p>
          <a:p>
            <a:pPr defTabSz="933054">
              <a:defRPr/>
            </a:pPr>
            <a:r>
              <a:rPr lang="en-US" baseline="0" dirty="0" smtClean="0"/>
              <a:t>Individuals will experience fatigue in slightly different ways, with different symptoms and will have different tolerances for levels of fatigue- the risks of unmitigated fatigue are no less severe.</a:t>
            </a:r>
          </a:p>
          <a:p>
            <a:pPr defTabSz="933054">
              <a:defRPr/>
            </a:pPr>
            <a:r>
              <a:rPr lang="en-US" baseline="0" dirty="0" smtClean="0"/>
              <a:t>Can be thought of as a trait instability - where it become more difficult to consistently deliver optimal performance.</a:t>
            </a:r>
          </a:p>
          <a:p>
            <a:pPr marL="0" marR="0" indent="0" algn="l" defTabSz="933054" rtl="0" eaLnBrk="1" fontAlgn="auto" latinLnBrk="0" hangingPunct="1">
              <a:lnSpc>
                <a:spcPct val="100000"/>
              </a:lnSpc>
              <a:spcBef>
                <a:spcPts val="0"/>
              </a:spcBef>
              <a:spcAft>
                <a:spcPts val="0"/>
              </a:spcAft>
              <a:buClrTx/>
              <a:buSzTx/>
              <a:buFontTx/>
              <a:buNone/>
              <a:tabLst/>
              <a:defRPr/>
            </a:pPr>
            <a:r>
              <a:rPr lang="en-US" baseline="0" dirty="0" smtClean="0"/>
              <a:t>Fatigue results in o</a:t>
            </a:r>
            <a:r>
              <a:rPr lang="en-US" dirty="0" smtClean="0"/>
              <a:t>perator inefficiencies.</a:t>
            </a:r>
          </a:p>
          <a:p>
            <a:pPr defTabSz="93305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6229">
              <a:defRPr/>
            </a:pPr>
            <a:r>
              <a:rPr lang="en-US" b="1" noProof="0" dirty="0" smtClean="0"/>
              <a:t>NARRATION</a:t>
            </a:r>
            <a:r>
              <a:rPr lang="en-US" noProof="0" dirty="0" smtClean="0"/>
              <a:t>:</a:t>
            </a:r>
            <a:r>
              <a:rPr lang="en-US" baseline="0" noProof="0" dirty="0" smtClean="0"/>
              <a:t> </a:t>
            </a:r>
            <a:r>
              <a:rPr lang="en-US" u="none" dirty="0" smtClean="0">
                <a:solidFill>
                  <a:srgbClr val="002060"/>
                </a:solidFill>
              </a:rPr>
              <a:t>Fatigue can have a significant impact on</a:t>
            </a:r>
            <a:r>
              <a:rPr lang="en-US" u="none" baseline="0" dirty="0" smtClean="0">
                <a:solidFill>
                  <a:srgbClr val="002060"/>
                </a:solidFill>
              </a:rPr>
              <a:t> safety in the motor carrier industry. This </a:t>
            </a:r>
            <a:r>
              <a:rPr lang="en-US" baseline="0" dirty="0" smtClean="0"/>
              <a:t>directly translates into an impact on the safety of drivers and the fleet. T</a:t>
            </a:r>
            <a:r>
              <a:rPr lang="en-US" u="none" baseline="0" dirty="0" smtClean="0">
                <a:solidFill>
                  <a:srgbClr val="002060"/>
                </a:solidFill>
              </a:rPr>
              <a:t>he National Transportation Safety Board conducted an in-depth investigation  on 182 large truck crashes that resulted in driver fatality and found that fatigue was a principal cause in almost a third of all the accidents investigated. While most accidents resulted from multiple factors, fatigue was the biggest single cause of these fatal-to-the-driver crashes. The cost of ignoring the effects of fatigue can be great, particularly in the transportation industry.</a:t>
            </a:r>
          </a:p>
          <a:p>
            <a:pPr>
              <a:buNone/>
            </a:pPr>
            <a:endParaRPr lang="en-US" u="sng" dirty="0" smtClean="0">
              <a:solidFill>
                <a:srgbClr val="002060"/>
              </a:solidFill>
            </a:endParaRPr>
          </a:p>
          <a:p>
            <a:pPr>
              <a:buNone/>
            </a:pPr>
            <a:r>
              <a:rPr lang="en-US" b="1" u="none" dirty="0" smtClean="0">
                <a:solidFill>
                  <a:srgbClr val="002060"/>
                </a:solidFill>
              </a:rPr>
              <a:t>________________________________</a:t>
            </a:r>
            <a:endParaRPr lang="en-US" b="0" u="none" dirty="0" smtClean="0">
              <a:solidFill>
                <a:srgbClr val="002060"/>
              </a:solidFill>
            </a:endParaRPr>
          </a:p>
          <a:p>
            <a:endParaRPr lang="en-US" dirty="0" smtClean="0"/>
          </a:p>
          <a:p>
            <a:r>
              <a:rPr lang="en-US" dirty="0" smtClean="0"/>
              <a:t>KEY POINTS:</a:t>
            </a:r>
          </a:p>
          <a:p>
            <a:r>
              <a:rPr lang="en-US" dirty="0" smtClean="0"/>
              <a:t>The effects</a:t>
            </a:r>
            <a:r>
              <a:rPr lang="en-US" baseline="0" dirty="0" smtClean="0"/>
              <a:t> of fatigue can directly translate into an impact on the safety of your drivers and your fleet.</a:t>
            </a:r>
          </a:p>
          <a:p>
            <a:pPr defTabSz="933054">
              <a:defRPr/>
            </a:pPr>
            <a:r>
              <a:rPr lang="en-US" dirty="0" smtClean="0"/>
              <a:t>The FMCSA Large Truck Causation Study (2006) identified that the relative risk of fatigue being identified as a causative factor in large truck crashed as significant, with</a:t>
            </a:r>
            <a:r>
              <a:rPr lang="en-US" baseline="0" dirty="0" smtClean="0"/>
              <a:t> relative risks being exceeded only by “inadequate surveillance” and “driving too fast for conditions.” *</a:t>
            </a:r>
            <a:endParaRPr lang="en-US" dirty="0" smtClean="0"/>
          </a:p>
          <a:p>
            <a:pPr defTabSz="933054">
              <a:defRPr/>
            </a:pPr>
            <a:r>
              <a:rPr lang="en-US" dirty="0" smtClean="0"/>
              <a:t>Previous modules have explained</a:t>
            </a:r>
            <a:r>
              <a:rPr lang="en-US" baseline="0" dirty="0" smtClean="0"/>
              <a:t> the risk that unmitigated fatigue can present to your drivers and your fleet.</a:t>
            </a:r>
          </a:p>
          <a:p>
            <a:pPr defTabSz="933054">
              <a:defRPr/>
            </a:pPr>
            <a:r>
              <a:rPr lang="en-US" baseline="0" dirty="0" smtClean="0"/>
              <a:t>This module will consider how scheduling can contribute to fatigue and how to best mitigate the fatigue driving factors.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u="sng" dirty="0" smtClean="0">
                <a:solidFill>
                  <a:srgbClr val="002060"/>
                </a:solidFill>
              </a:rPr>
              <a:t>Fatal-to-the-Driver Truck Crashes </a:t>
            </a:r>
            <a:r>
              <a:rPr lang="en-US" b="0" u="sng" dirty="0" smtClean="0"/>
              <a:t/>
            </a:r>
            <a:br>
              <a:rPr lang="en-US" b="0" u="sng" dirty="0" smtClean="0"/>
            </a:br>
            <a:r>
              <a:rPr lang="en-US" dirty="0" smtClean="0"/>
              <a:t>Source:  NTSB, 1990.</a:t>
            </a:r>
          </a:p>
          <a:p>
            <a:r>
              <a:rPr lang="en-US" dirty="0" smtClean="0">
                <a:solidFill>
                  <a:srgbClr val="002060"/>
                </a:solidFill>
              </a:rPr>
              <a:t>1990 National Transportation Safety Board (NTSB) study of 182 fatal-to-the-driver large truck crashes.</a:t>
            </a:r>
          </a:p>
          <a:p>
            <a:r>
              <a:rPr lang="en-US" dirty="0" smtClean="0">
                <a:solidFill>
                  <a:srgbClr val="002060"/>
                </a:solidFill>
              </a:rPr>
              <a:t>Most were single-vehicle, run-off-road crashes.</a:t>
            </a:r>
          </a:p>
          <a:p>
            <a:r>
              <a:rPr lang="en-US" dirty="0" smtClean="0">
                <a:solidFill>
                  <a:srgbClr val="002060"/>
                </a:solidFill>
              </a:rPr>
              <a:t>In-depth investigation revealed fatigue to be a principal cause in </a:t>
            </a:r>
            <a:r>
              <a:rPr lang="en-US" b="1" dirty="0" smtClean="0">
                <a:solidFill>
                  <a:srgbClr val="002060"/>
                </a:solidFill>
              </a:rPr>
              <a:t>56/182 = 31%</a:t>
            </a:r>
            <a:r>
              <a:rPr lang="en-US" dirty="0" smtClean="0">
                <a:solidFill>
                  <a:srgbClr val="002060"/>
                </a:solidFill>
              </a:rPr>
              <a:t>.</a:t>
            </a:r>
          </a:p>
          <a:p>
            <a:r>
              <a:rPr lang="en-US" dirty="0" smtClean="0">
                <a:solidFill>
                  <a:srgbClr val="002060"/>
                </a:solidFill>
              </a:rPr>
              <a:t>In many cases, speeding or other causes also contributed.</a:t>
            </a:r>
          </a:p>
          <a:p>
            <a:r>
              <a:rPr lang="en-US" b="0" dirty="0" smtClean="0">
                <a:solidFill>
                  <a:srgbClr val="002060"/>
                </a:solidFill>
              </a:rPr>
              <a:t>Fatigue was the biggest single cause of these fatal-to-the-driver crashes.</a:t>
            </a:r>
          </a:p>
          <a:p>
            <a:r>
              <a:rPr lang="en-US" dirty="0" smtClean="0">
                <a:solidFill>
                  <a:srgbClr val="002060"/>
                </a:solidFill>
              </a:rPr>
              <a:t>More recent studies support this finding and suggest also that cardiac and other medical crises are also major causes of such crashes.</a:t>
            </a:r>
          </a:p>
          <a:p>
            <a:r>
              <a:rPr lang="en-US" dirty="0" smtClean="0">
                <a:solidFill>
                  <a:srgbClr val="002060"/>
                </a:solidFill>
              </a:rPr>
              <a:t>In 2009, more than 300 U.S. commercial drivers died in such crashes. </a:t>
            </a:r>
          </a:p>
          <a:p>
            <a:endParaRPr lang="en-US"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CBBE79CF-45EE-4CAD-90D6-922CC6A13E36}" type="slidenum">
              <a:rPr lang="en-US" smtClean="0"/>
              <a:pPr>
                <a:defRPr/>
              </a:pPr>
              <a:t>8</a:t>
            </a:fld>
            <a:endParaRPr lang="en-US" smtClean="0"/>
          </a:p>
        </p:txBody>
      </p:sp>
      <p:sp>
        <p:nvSpPr>
          <p:cNvPr id="63491" name="Rectangle 2"/>
          <p:cNvSpPr>
            <a:spLocks noGrp="1" noRot="1" noChangeAspect="1" noChangeArrowheads="1" noTextEdit="1"/>
          </p:cNvSpPr>
          <p:nvPr>
            <p:ph type="sldImg"/>
          </p:nvPr>
        </p:nvSpPr>
        <p:spPr>
          <a:xfrm>
            <a:off x="1136650" y="688975"/>
            <a:ext cx="4687888" cy="3516313"/>
          </a:xfrm>
          <a:ln/>
        </p:spPr>
      </p:sp>
      <p:sp>
        <p:nvSpPr>
          <p:cNvPr id="63492" name="Rectangle 3"/>
          <p:cNvSpPr>
            <a:spLocks noGrp="1" noChangeArrowheads="1"/>
          </p:cNvSpPr>
          <p:nvPr>
            <p:ph type="body" idx="1"/>
          </p:nvPr>
        </p:nvSpPr>
        <p:spPr>
          <a:xfrm>
            <a:off x="917308" y="4432149"/>
            <a:ext cx="5203661" cy="4204386"/>
          </a:xfrm>
          <a:noFill/>
          <a:ln/>
        </p:spPr>
        <p:txBody>
          <a:bodyPr/>
          <a:lstStyle/>
          <a:p>
            <a:pPr defTabSz="916229">
              <a:defRPr/>
            </a:pPr>
            <a:r>
              <a:rPr lang="en-US" b="1" noProof="0" dirty="0" smtClean="0"/>
              <a:t>NARRATION</a:t>
            </a:r>
            <a:r>
              <a:rPr lang="en-US" noProof="0" dirty="0" smtClean="0"/>
              <a:t>:</a:t>
            </a:r>
          </a:p>
          <a:p>
            <a:r>
              <a:rPr lang="en-US" b="1" i="1" u="none" dirty="0" smtClean="0"/>
              <a:t>Sound</a:t>
            </a:r>
            <a:r>
              <a:rPr lang="en-US" b="1" i="1" u="none" baseline="0" dirty="0" smtClean="0"/>
              <a:t> file 1: </a:t>
            </a:r>
          </a:p>
          <a:p>
            <a:r>
              <a:rPr lang="en-US" dirty="0" smtClean="0"/>
              <a:t>Too often, fatigue is</a:t>
            </a:r>
            <a:r>
              <a:rPr lang="en-US" baseline="0" dirty="0" smtClean="0"/>
              <a:t> thought of as something that can be overcome by sheer willpower.  In fact, fatigue is the result of biology.  There are two main factors that will contribute to our state of alertness and some of the fatigue we might experience.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Sound File 2 (synchronize with animation 1):</a:t>
            </a:r>
          </a:p>
          <a:p>
            <a:r>
              <a:rPr lang="en-US" baseline="0" dirty="0" smtClean="0"/>
              <a:t>The body clock, also known as the circadian clock, is introduced and discussed in detail in previous modules.  The body clock is situated in the brain and synchronizes the timing on many of the body’s functions including sleep. If you have ever attempted to stay awake through the night, you have probably experienced one period of sleepiness driven by the circadian clock that occurs between 3:30 and 5:30 am.  The circadian clock also drives an afternoon drop in alertness, that’s often called the post-lunch dip.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Sound File 3 (synchronize with animation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factor that plays an important role</a:t>
            </a:r>
            <a:r>
              <a:rPr lang="en-US" baseline="0" dirty="0" smtClean="0"/>
              <a:t> in the alertness we experience is our recent sleep history. </a:t>
            </a:r>
            <a:r>
              <a:rPr lang="en-US" dirty="0" smtClean="0"/>
              <a:t>Sleepiness accumulates over every hour we spend awake</a:t>
            </a:r>
            <a:r>
              <a:rPr lang="en-US" baseline="0" dirty="0" smtClean="0"/>
              <a:t> – much </a:t>
            </a:r>
            <a:r>
              <a:rPr lang="en-US" dirty="0" smtClean="0"/>
              <a:t>like sand at the bottom of an hourglass.  Sleep effectively reverses the accumulation of sleepiness so that waking up from normal, restful nighttime sleep resets the hourglass.  Naps relieve some sleepiness - like partially emptying the sleepiness reservoir of the hourglass.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_________________________________</a:t>
            </a:r>
          </a:p>
          <a:p>
            <a:r>
              <a:rPr lang="en-US" dirty="0" smtClean="0"/>
              <a:t>KEY POINTS:</a:t>
            </a:r>
          </a:p>
          <a:p>
            <a:r>
              <a:rPr lang="en-US" dirty="0" smtClean="0"/>
              <a:t>Fatigue is physiological. Contribution of Circadian (Body Clock) and Homeostatic component (Sleep History- </a:t>
            </a:r>
            <a:r>
              <a:rPr lang="en-US" dirty="0" err="1" smtClean="0"/>
              <a:t>eg</a:t>
            </a:r>
            <a:r>
              <a:rPr lang="en-US" dirty="0" smtClean="0"/>
              <a:t>. recent sleep, continuous</a:t>
            </a:r>
            <a:r>
              <a:rPr lang="en-US" baseline="0" dirty="0" smtClean="0"/>
              <a:t> hours awake, sleep debt) </a:t>
            </a:r>
            <a:endParaRPr lang="en-US" dirty="0" smtClean="0"/>
          </a:p>
          <a:p>
            <a:r>
              <a:rPr lang="en-US" dirty="0" smtClean="0"/>
              <a:t>Demonstrates two main physiological factors that contribute to fatigue.</a:t>
            </a:r>
          </a:p>
          <a:p>
            <a:endParaRPr lang="en-US" dirty="0" smtClean="0"/>
          </a:p>
          <a:p>
            <a:r>
              <a:rPr lang="en-US" dirty="0" smtClean="0"/>
              <a:t>Time of day will impact the experience of fatigue:</a:t>
            </a:r>
          </a:p>
          <a:p>
            <a:r>
              <a:rPr lang="en-US" dirty="0" smtClean="0"/>
              <a:t>From a biological perspective, the (body’s internal) circadian clock influences times of day at which we are more and less likely to be alert.  The clock will drive alertness to be at it’s lowest during nighttime hours (esp. between 0300-0500) and highest during the day.  </a:t>
            </a:r>
          </a:p>
          <a:p>
            <a:r>
              <a:rPr lang="en-US" dirty="0" smtClean="0"/>
              <a:t>Recent sleep will influence the experience of fatigue</a:t>
            </a:r>
          </a:p>
          <a:p>
            <a:r>
              <a:rPr lang="en-US" dirty="0" smtClean="0"/>
              <a:t>Sleepiness also accumulates over every hour we spend awake so that sleepiness accumulates like sand at the bottom of an hourglass.  Sleep effectively reverses the accumulation of sleepiness so that waking up from normal, restful nighttime sleep resets the hour glass.  Naps, relieve some sleepiness not unlike partially emptying the sleepiness reservoir of the hourglass.</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CBBE79CF-45EE-4CAD-90D6-922CC6A13E36}" type="slidenum">
              <a:rPr lang="en-US" smtClean="0"/>
              <a:pPr>
                <a:defRPr/>
              </a:pPr>
              <a:t>9</a:t>
            </a:fld>
            <a:endParaRPr lang="en-US" smtClean="0"/>
          </a:p>
        </p:txBody>
      </p:sp>
      <p:sp>
        <p:nvSpPr>
          <p:cNvPr id="63491" name="Rectangle 2"/>
          <p:cNvSpPr>
            <a:spLocks noGrp="1" noRot="1" noChangeAspect="1" noChangeArrowheads="1" noTextEdit="1"/>
          </p:cNvSpPr>
          <p:nvPr>
            <p:ph type="sldImg"/>
          </p:nvPr>
        </p:nvSpPr>
        <p:spPr>
          <a:xfrm>
            <a:off x="1136650" y="688975"/>
            <a:ext cx="4687888" cy="3516313"/>
          </a:xfrm>
          <a:ln/>
        </p:spPr>
      </p:sp>
      <p:sp>
        <p:nvSpPr>
          <p:cNvPr id="63492" name="Rectangle 3"/>
          <p:cNvSpPr>
            <a:spLocks noGrp="1" noChangeArrowheads="1"/>
          </p:cNvSpPr>
          <p:nvPr>
            <p:ph type="body" idx="1"/>
          </p:nvPr>
        </p:nvSpPr>
        <p:spPr>
          <a:xfrm>
            <a:off x="917308" y="4432149"/>
            <a:ext cx="5203661" cy="4204386"/>
          </a:xfrm>
          <a:noFill/>
          <a:ln/>
        </p:spPr>
        <p:txBody>
          <a:bodyPr/>
          <a:lstStyle/>
          <a:p>
            <a:pPr defTabSz="916229">
              <a:defRPr/>
            </a:pPr>
            <a:r>
              <a:rPr lang="en-US" b="1" noProof="0" dirty="0" smtClean="0"/>
              <a:t>NARRATION</a:t>
            </a:r>
            <a:r>
              <a:rPr lang="en-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Sound File 1 (synchronize with animation 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two factors, the body clock and sleep history, will interact to influence the fatigue we experience at a given time.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way, t</a:t>
            </a:r>
            <a:r>
              <a:rPr lang="en-US" baseline="0" dirty="0" smtClean="0"/>
              <a:t>he amount of time since the last sleep, the amount of sleep achieved in the last sleep, and any accumulation of sleep loss will all affect alertness and cognitive performance.</a:t>
            </a:r>
          </a:p>
          <a:p>
            <a:endParaRPr lang="en-US" b="1" i="1" dirty="0" smtClean="0"/>
          </a:p>
          <a:p>
            <a:r>
              <a:rPr lang="en-US" b="1" i="1" dirty="0" smtClean="0"/>
              <a:t>Synchronize animation 2 with sound</a:t>
            </a:r>
            <a:r>
              <a:rPr lang="en-US" b="1" i="1" baseline="0" dirty="0" smtClean="0"/>
              <a:t> file</a:t>
            </a:r>
            <a:endParaRPr lang="en-US" b="1" i="1" dirty="0" smtClean="0"/>
          </a:p>
          <a:p>
            <a:r>
              <a:rPr lang="en-US" dirty="0" smtClean="0"/>
              <a:t>While fatigue is biological, environmental factors</a:t>
            </a:r>
            <a:r>
              <a:rPr lang="en-US" baseline="0" dirty="0" smtClean="0"/>
              <a:t> such as </a:t>
            </a:r>
            <a:r>
              <a:rPr lang="en-US" dirty="0" smtClean="0"/>
              <a:t>continuous work time without a break or the intensity of work demands can also influence the way in which fatigue is expressed.  Sometimes, </a:t>
            </a:r>
            <a:r>
              <a:rPr lang="en-US" baseline="0" dirty="0" smtClean="0"/>
              <a:t>workload can temporarily mask the feelings of fatigue.  You may have experienced this when your fatigue expresses itself only once you begin a monotonous task such as surveillance. It’s important to remember that while fatigue can be masked by aspects of the workload, the biology that causes it remains. </a:t>
            </a:r>
            <a:endParaRPr lang="en-US" dirty="0" smtClean="0"/>
          </a:p>
          <a:p>
            <a:r>
              <a:rPr lang="en-US" dirty="0" smtClean="0"/>
              <a:t>______________</a:t>
            </a:r>
          </a:p>
          <a:p>
            <a:endParaRPr lang="en-US" dirty="0" smtClean="0"/>
          </a:p>
          <a:p>
            <a:r>
              <a:rPr lang="en-US" dirty="0" smtClean="0"/>
              <a:t>KEY POINTS:</a:t>
            </a:r>
          </a:p>
          <a:p>
            <a:r>
              <a:rPr lang="en-US" dirty="0" smtClean="0"/>
              <a:t>While fatigue is physiological, environmental factors</a:t>
            </a:r>
            <a:r>
              <a:rPr lang="en-US" baseline="0" dirty="0" smtClean="0"/>
              <a:t> such as t</a:t>
            </a:r>
            <a:r>
              <a:rPr lang="en-US" dirty="0" smtClean="0"/>
              <a:t>ime on task/workload (continuous work time without a break or intensity of work demands) can influence the manner in which fatigue is expressed (-or, its masking).</a:t>
            </a:r>
            <a:endParaRPr lang="en-US" sz="1200" dirty="0" smtClean="0"/>
          </a:p>
          <a:p>
            <a:r>
              <a:rPr lang="en-US" sz="1200" dirty="0" smtClean="0"/>
              <a:t>Certain scheduling tools will account for the effects</a:t>
            </a:r>
            <a:r>
              <a:rPr lang="en-US" sz="1200" baseline="0" dirty="0" smtClean="0"/>
              <a:t> of workload on the fatigue related risk</a:t>
            </a:r>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6493D-05B0-4FC0-894B-E427294562DD}"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340719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smtClean="0"/>
              <a:t>Subtitle</a:t>
            </a:r>
            <a:endParaRPr lang="en-US" dirty="0"/>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a:t>
            </a:fld>
            <a:endParaRPr lang="en-US"/>
          </a:p>
        </p:txBody>
      </p:sp>
    </p:spTree>
    <p:extLst>
      <p:ext uri="{BB962C8B-B14F-4D97-AF65-F5344CB8AC3E}">
        <p14:creationId xmlns:p14="http://schemas.microsoft.com/office/powerpoint/2010/main" val="196269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eaLnBrk="1" hangingPunct="1">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6735763" y="6339614"/>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4D60FFB-37F1-44A4-851E-4F3AA086C599}" type="slidenum">
              <a:rPr lang="en-US" sz="1400" smtClean="0"/>
              <a:pPr>
                <a:defRPr/>
              </a:pPr>
              <a:t>‹#›</a:t>
            </a:fld>
            <a:endParaRPr lang="en-US" sz="1400" dirty="0"/>
          </a:p>
        </p:txBody>
      </p:sp>
    </p:spTree>
    <p:extLst>
      <p:ext uri="{BB962C8B-B14F-4D97-AF65-F5344CB8AC3E}">
        <p14:creationId xmlns:p14="http://schemas.microsoft.com/office/powerpoint/2010/main" val="11525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8778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2"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339821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a:defRPr sz="1400" smtClean="0"/>
            </a:lvl1pPr>
          </a:lstStyle>
          <a:p>
            <a:pPr>
              <a:defRPr/>
            </a:pPr>
            <a:fld id="{7A3871CB-B508-43CD-B172-40634A8F27AC}" type="slidenum">
              <a:rPr lang="en-US" smtClean="0"/>
              <a:pPr>
                <a:defRPr/>
              </a:pPr>
              <a:t>‹#›</a:t>
            </a:fld>
            <a:endParaRPr lang="en-US"/>
          </a:p>
        </p:txBody>
      </p:sp>
      <p:sp>
        <p:nvSpPr>
          <p:cNvPr id="9"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51496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C3774-ED98-4ABC-94DD-C49E0C62A3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50" r:id="rId8"/>
    <p:sldLayoutId id="2147483651" r:id="rId9"/>
    <p:sldLayoutId id="2147483652" r:id="rId10"/>
    <p:sldLayoutId id="2147483653" r:id="rId11"/>
    <p:sldLayoutId id="214748365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037"/>
            <a:ext cx="9144000" cy="1470025"/>
          </a:xfrm>
        </p:spPr>
        <p:txBody>
          <a:bodyPr>
            <a:normAutofit fontScale="90000"/>
          </a:bodyPr>
          <a:lstStyle/>
          <a:p>
            <a:r>
              <a:rPr lang="en-US" sz="4900" dirty="0" smtClean="0"/>
              <a:t>Module </a:t>
            </a:r>
            <a:r>
              <a:rPr lang="en-US" sz="4900" dirty="0"/>
              <a:t>9: </a:t>
            </a:r>
            <a:r>
              <a:rPr lang="en-US" sz="4900" dirty="0" smtClean="0"/>
              <a:t/>
            </a:r>
            <a:br>
              <a:rPr lang="en-US" sz="4900" dirty="0" smtClean="0"/>
            </a:br>
            <a:r>
              <a:rPr lang="en-US" sz="4900" dirty="0" smtClean="0"/>
              <a:t>Driver </a:t>
            </a:r>
            <a:r>
              <a:rPr lang="en-US" sz="4900" dirty="0"/>
              <a:t>Scheduling and </a:t>
            </a:r>
            <a:r>
              <a:rPr lang="en-US" sz="4900" dirty="0" smtClean="0"/>
              <a:t>Tools</a:t>
            </a:r>
            <a:endParaRPr lang="en-U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Timing and Duration of Sleep</a:t>
            </a:r>
            <a:endParaRPr lang="en-US" dirty="0"/>
          </a:p>
        </p:txBody>
      </p:sp>
      <p:sp>
        <p:nvSpPr>
          <p:cNvPr id="3" name="Content Placeholder 2"/>
          <p:cNvSpPr>
            <a:spLocks noGrp="1"/>
          </p:cNvSpPr>
          <p:nvPr>
            <p:ph idx="1"/>
          </p:nvPr>
        </p:nvSpPr>
        <p:spPr/>
        <p:txBody>
          <a:bodyPr>
            <a:normAutofit/>
          </a:bodyPr>
          <a:lstStyle/>
          <a:p>
            <a:r>
              <a:rPr lang="en-US" sz="2800" dirty="0" smtClean="0"/>
              <a:t>Most people need between 7 and 9 hrs of sleep.</a:t>
            </a:r>
          </a:p>
          <a:p>
            <a:r>
              <a:rPr lang="en-US" sz="2800" dirty="0" smtClean="0"/>
              <a:t>Sleep is most efficient at times cued by the circadian clock (e.g. at night).</a:t>
            </a:r>
          </a:p>
          <a:p>
            <a:r>
              <a:rPr lang="en-US" sz="2800" dirty="0" smtClean="0"/>
              <a:t>Sleep at any time is beneficial and can effectively supplement the major sleep period at night.</a:t>
            </a:r>
          </a:p>
          <a:p>
            <a:r>
              <a:rPr lang="en-US" sz="2800" dirty="0" smtClean="0"/>
              <a:t>Sleep must be consistent:  you cannot ignore a sleep debt – it must be paid at some time.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dirty="0" smtClean="0"/>
              <a:t>Major Physiological Fatigue Factors</a:t>
            </a:r>
          </a:p>
        </p:txBody>
      </p:sp>
      <p:sp>
        <p:nvSpPr>
          <p:cNvPr id="15363" name="Rectangle 3"/>
          <p:cNvSpPr>
            <a:spLocks noGrp="1" noChangeArrowheads="1"/>
          </p:cNvSpPr>
          <p:nvPr>
            <p:ph idx="1"/>
          </p:nvPr>
        </p:nvSpPr>
        <p:spPr>
          <a:xfrm>
            <a:off x="609600" y="1600200"/>
            <a:ext cx="5029200" cy="4525963"/>
          </a:xfrm>
        </p:spPr>
        <p:txBody>
          <a:bodyPr>
            <a:normAutofit/>
          </a:bodyPr>
          <a:lstStyle/>
          <a:p>
            <a:pPr eaLnBrk="1" hangingPunct="1">
              <a:spcBef>
                <a:spcPts val="0"/>
              </a:spcBef>
              <a:spcAft>
                <a:spcPts val="600"/>
              </a:spcAft>
              <a:defRPr/>
            </a:pPr>
            <a:r>
              <a:rPr lang="en-US" sz="2400" b="1" dirty="0" smtClean="0">
                <a:solidFill>
                  <a:schemeClr val="accent1">
                    <a:lumMod val="50000"/>
                  </a:schemeClr>
                </a:solidFill>
              </a:rPr>
              <a:t>Time of Day</a:t>
            </a:r>
            <a:r>
              <a:rPr lang="en-US" sz="2400" dirty="0" smtClean="0">
                <a:solidFill>
                  <a:schemeClr val="accent1">
                    <a:lumMod val="50000"/>
                  </a:schemeClr>
                </a:solidFill>
              </a:rPr>
              <a:t>: </a:t>
            </a:r>
            <a:r>
              <a:rPr lang="en-US" sz="2400" dirty="0" smtClean="0"/>
              <a:t>between midnight and 6 am. </a:t>
            </a:r>
          </a:p>
          <a:p>
            <a:pPr eaLnBrk="1" hangingPunct="1">
              <a:spcBef>
                <a:spcPts val="0"/>
              </a:spcBef>
              <a:spcAft>
                <a:spcPts val="600"/>
              </a:spcAft>
              <a:defRPr/>
            </a:pPr>
            <a:r>
              <a:rPr lang="en-US" sz="2400" b="1" dirty="0" smtClean="0">
                <a:solidFill>
                  <a:schemeClr val="accent1">
                    <a:lumMod val="50000"/>
                  </a:schemeClr>
                </a:solidFill>
              </a:rPr>
              <a:t>Recent Sleep</a:t>
            </a:r>
            <a:r>
              <a:rPr lang="en-US" sz="2400" dirty="0" smtClean="0">
                <a:solidFill>
                  <a:schemeClr val="accent1">
                    <a:lumMod val="50000"/>
                  </a:schemeClr>
                </a:solidFill>
              </a:rPr>
              <a:t>: </a:t>
            </a:r>
            <a:r>
              <a:rPr lang="en-US" sz="2400" dirty="0" smtClean="0"/>
              <a:t>less than eight hours in last 24 hrs. </a:t>
            </a:r>
          </a:p>
          <a:p>
            <a:pPr eaLnBrk="1" hangingPunct="1">
              <a:spcBef>
                <a:spcPts val="0"/>
              </a:spcBef>
              <a:spcAft>
                <a:spcPts val="600"/>
              </a:spcAft>
              <a:defRPr/>
            </a:pPr>
            <a:r>
              <a:rPr lang="en-US" sz="2400" b="1" dirty="0" smtClean="0">
                <a:solidFill>
                  <a:schemeClr val="accent1">
                    <a:lumMod val="50000"/>
                  </a:schemeClr>
                </a:solidFill>
              </a:rPr>
              <a:t>Continuous Hours Awake</a:t>
            </a:r>
            <a:r>
              <a:rPr lang="en-US" sz="2400" dirty="0" smtClean="0">
                <a:solidFill>
                  <a:schemeClr val="accent1">
                    <a:lumMod val="50000"/>
                  </a:schemeClr>
                </a:solidFill>
              </a:rPr>
              <a:t>: </a:t>
            </a:r>
            <a:r>
              <a:rPr lang="en-US" sz="2400" dirty="0" smtClean="0"/>
              <a:t>more than 17 hours since last major sleep period.</a:t>
            </a:r>
          </a:p>
          <a:p>
            <a:pPr eaLnBrk="1" hangingPunct="1">
              <a:spcBef>
                <a:spcPts val="0"/>
              </a:spcBef>
              <a:spcAft>
                <a:spcPts val="600"/>
              </a:spcAft>
              <a:defRPr/>
            </a:pPr>
            <a:r>
              <a:rPr lang="en-US" sz="2400" b="1" dirty="0" smtClean="0">
                <a:solidFill>
                  <a:schemeClr val="accent1">
                    <a:lumMod val="50000"/>
                  </a:schemeClr>
                </a:solidFill>
              </a:rPr>
              <a:t>Cumulative Sleep Debt</a:t>
            </a:r>
            <a:r>
              <a:rPr lang="en-US" sz="2400" dirty="0" smtClean="0">
                <a:solidFill>
                  <a:schemeClr val="accent1">
                    <a:lumMod val="50000"/>
                  </a:schemeClr>
                </a:solidFill>
              </a:rPr>
              <a:t>: </a:t>
            </a:r>
            <a:r>
              <a:rPr lang="en-US" sz="2400" dirty="0" smtClean="0"/>
              <a:t>more than eight hours accumulation since last full night of sleep </a:t>
            </a:r>
            <a:r>
              <a:rPr lang="en-US" sz="2400" i="1" dirty="0" smtClean="0"/>
              <a:t>(includes disrupted sleep).</a:t>
            </a:r>
          </a:p>
        </p:txBody>
      </p:sp>
      <p:graphicFrame>
        <p:nvGraphicFramePr>
          <p:cNvPr id="10" name="Content Placeholder 5" title="Physiological fatigue factors"/>
          <p:cNvGraphicFramePr>
            <a:graphicFrameLocks/>
          </p:cNvGraphicFramePr>
          <p:nvPr>
            <p:extLst>
              <p:ext uri="{D42A27DB-BD31-4B8C-83A1-F6EECF244321}">
                <p14:modId xmlns:p14="http://schemas.microsoft.com/office/powerpoint/2010/main" val="26961568"/>
              </p:ext>
            </p:extLst>
          </p:nvPr>
        </p:nvGraphicFramePr>
        <p:xfrm>
          <a:off x="5638800" y="1371600"/>
          <a:ext cx="32004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Autofit/>
          </a:bodyPr>
          <a:lstStyle/>
          <a:p>
            <a:r>
              <a:rPr lang="en-US" sz="4200" dirty="0" smtClean="0"/>
              <a:t>The </a:t>
            </a:r>
            <a:r>
              <a:rPr lang="en-US" sz="4200" dirty="0"/>
              <a:t>E</a:t>
            </a:r>
            <a:r>
              <a:rPr lang="en-US" sz="4200" dirty="0" smtClean="0"/>
              <a:t>ffect of Work Schedules              on Sleep </a:t>
            </a:r>
            <a:r>
              <a:rPr lang="en-US" sz="4200" dirty="0"/>
              <a:t>T</a:t>
            </a:r>
            <a:r>
              <a:rPr lang="en-US" sz="4200" dirty="0" smtClean="0"/>
              <a:t>imes and Quality</a:t>
            </a:r>
            <a:endParaRPr lang="en-US" sz="4200" dirty="0"/>
          </a:p>
        </p:txBody>
      </p:sp>
      <p:sp>
        <p:nvSpPr>
          <p:cNvPr id="3" name="Content Placeholder 2"/>
          <p:cNvSpPr>
            <a:spLocks noGrp="1"/>
          </p:cNvSpPr>
          <p:nvPr>
            <p:ph idx="1"/>
          </p:nvPr>
        </p:nvSpPr>
        <p:spPr/>
        <p:txBody>
          <a:bodyPr>
            <a:normAutofit/>
          </a:bodyPr>
          <a:lstStyle/>
          <a:p>
            <a:r>
              <a:rPr lang="en-US" sz="2400" dirty="0" smtClean="0"/>
              <a:t>Because of circadian effects, the time of day will have an effect on the quality of attempted sleep </a:t>
            </a:r>
          </a:p>
          <a:p>
            <a:r>
              <a:rPr lang="en-US" sz="2400" dirty="0" smtClean="0"/>
              <a:t>Work schedules and appointment times can result in shifted and less restful sleep</a:t>
            </a:r>
          </a:p>
          <a:p>
            <a:pPr>
              <a:buFont typeface="Symbol" pitchFamily="18" charset="2"/>
              <a:buChar char="-"/>
            </a:pPr>
            <a:endParaRPr lang="en-US" sz="2400" dirty="0" smtClean="0"/>
          </a:p>
          <a:p>
            <a:pPr>
              <a:buNone/>
            </a:pPr>
            <a:r>
              <a:rPr lang="en-US" sz="2400" dirty="0" smtClean="0"/>
              <a:t>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708187644"/>
              </p:ext>
            </p:extLst>
          </p:nvPr>
        </p:nvGraphicFramePr>
        <p:xfrm>
          <a:off x="1295400" y="3505200"/>
          <a:ext cx="6629400" cy="2407920"/>
        </p:xfrm>
        <a:graphic>
          <a:graphicData uri="http://schemas.openxmlformats.org/drawingml/2006/table">
            <a:tbl>
              <a:tblPr firstRow="1" bandRow="1">
                <a:tableStyleId>{5C22544A-7EE6-4342-B048-85BDC9FD1C3A}</a:tableStyleId>
              </a:tblPr>
              <a:tblGrid>
                <a:gridCol w="3124200"/>
                <a:gridCol w="3505200"/>
              </a:tblGrid>
              <a:tr h="701040">
                <a:tc>
                  <a:txBody>
                    <a:bodyPr/>
                    <a:lstStyle/>
                    <a:p>
                      <a:pPr algn="ctr"/>
                      <a:r>
                        <a:rPr lang="en-US" sz="2000" dirty="0" smtClean="0"/>
                        <a:t>Work schedule demand</a:t>
                      </a:r>
                      <a:endParaRPr lang="en-US" sz="2000" dirty="0"/>
                    </a:p>
                  </a:txBody>
                  <a:tcPr/>
                </a:tc>
                <a:tc>
                  <a:txBody>
                    <a:bodyPr/>
                    <a:lstStyle/>
                    <a:p>
                      <a:pPr algn="ctr"/>
                      <a:r>
                        <a:rPr lang="en-US" sz="2000" dirty="0" smtClean="0"/>
                        <a:t>Factor contributing to fatigue</a:t>
                      </a:r>
                      <a:endParaRPr lang="en-US" sz="2000" dirty="0"/>
                    </a:p>
                  </a:txBody>
                  <a:tcPr/>
                </a:tc>
              </a:tr>
              <a:tr h="370840">
                <a:tc>
                  <a:txBody>
                    <a:bodyPr/>
                    <a:lstStyle/>
                    <a:p>
                      <a:pPr algn="ctr"/>
                      <a:r>
                        <a:rPr lang="en-US" sz="2000" dirty="0" smtClean="0"/>
                        <a:t>Early morning start time/appointment</a:t>
                      </a:r>
                      <a:endParaRPr lang="en-US" sz="2000" dirty="0"/>
                    </a:p>
                  </a:txBody>
                  <a:tcPr/>
                </a:tc>
                <a:tc>
                  <a:txBody>
                    <a:bodyPr/>
                    <a:lstStyle/>
                    <a:p>
                      <a:pPr algn="ctr"/>
                      <a:r>
                        <a:rPr lang="en-US" sz="2000" dirty="0" smtClean="0"/>
                        <a:t>Difficulty falling asleep early</a:t>
                      </a:r>
                      <a:r>
                        <a:rPr lang="en-US" sz="2000" baseline="0" dirty="0" smtClean="0"/>
                        <a:t> enough to ensure 7-9 hours of total sleep.</a:t>
                      </a:r>
                      <a:endParaRPr lang="en-US" sz="2000" dirty="0"/>
                    </a:p>
                  </a:txBody>
                  <a:tcPr/>
                </a:tc>
              </a:tr>
              <a:tr h="370840">
                <a:tc>
                  <a:txBody>
                    <a:bodyPr/>
                    <a:lstStyle/>
                    <a:p>
                      <a:pPr algn="ctr"/>
                      <a:r>
                        <a:rPr lang="en-US" sz="2000" dirty="0" smtClean="0"/>
                        <a:t>Night work/driving </a:t>
                      </a:r>
                      <a:endParaRPr lang="en-US" sz="2000" dirty="0"/>
                    </a:p>
                  </a:txBody>
                  <a:tcPr/>
                </a:tc>
                <a:tc>
                  <a:txBody>
                    <a:bodyPr/>
                    <a:lstStyle/>
                    <a:p>
                      <a:pPr algn="ctr"/>
                      <a:r>
                        <a:rPr lang="en-US" sz="2000" dirty="0" smtClean="0"/>
                        <a:t>Daytime sleep is less efficient and less consolidated</a:t>
                      </a:r>
                      <a:endParaRPr lang="en-US" sz="2000" dirty="0"/>
                    </a:p>
                  </a:txBody>
                  <a:tcPr/>
                </a:tc>
              </a:tr>
            </a:tbl>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3114768191"/>
              </p:ext>
            </p:extLst>
          </p:nvPr>
        </p:nvGraphicFramePr>
        <p:xfrm>
          <a:off x="7467600" y="-152400"/>
          <a:ext cx="16764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Autofit/>
          </a:bodyPr>
          <a:lstStyle/>
          <a:p>
            <a:r>
              <a:rPr lang="en-US" dirty="0" smtClean="0"/>
              <a:t>Scheduling and                                           Recent </a:t>
            </a:r>
            <a:r>
              <a:rPr lang="en-US" dirty="0"/>
              <a:t>S</a:t>
            </a:r>
            <a:r>
              <a:rPr lang="en-US" dirty="0" smtClean="0"/>
              <a:t>leep </a:t>
            </a:r>
            <a:r>
              <a:rPr lang="en-US" dirty="0"/>
              <a:t>H</a:t>
            </a:r>
            <a:r>
              <a:rPr lang="en-US" dirty="0" smtClean="0"/>
              <a:t>istory</a:t>
            </a:r>
            <a:endParaRPr lang="en-US" dirty="0"/>
          </a:p>
        </p:txBody>
      </p:sp>
      <p:sp>
        <p:nvSpPr>
          <p:cNvPr id="3" name="Content Placeholder 2"/>
          <p:cNvSpPr>
            <a:spLocks noGrp="1"/>
          </p:cNvSpPr>
          <p:nvPr>
            <p:ph idx="1"/>
          </p:nvPr>
        </p:nvSpPr>
        <p:spPr/>
        <p:txBody>
          <a:bodyPr>
            <a:normAutofit/>
          </a:bodyPr>
          <a:lstStyle/>
          <a:p>
            <a:pPr>
              <a:defRPr/>
            </a:pPr>
            <a:r>
              <a:rPr lang="en-US" sz="2400" dirty="0" smtClean="0"/>
              <a:t>The daily need for sleep varies but generally                            averages 8 hrs every 24 hours  for optimal function</a:t>
            </a:r>
          </a:p>
          <a:p>
            <a:pPr>
              <a:defRPr/>
            </a:pPr>
            <a:r>
              <a:rPr lang="en-US" sz="2400" dirty="0" smtClean="0"/>
              <a:t>Scheduling pressure can lead to short  sleep periods and/or long wake periods which have an accumulated effect</a:t>
            </a:r>
          </a:p>
        </p:txBody>
      </p:sp>
      <p:graphicFrame>
        <p:nvGraphicFramePr>
          <p:cNvPr id="4" name="Table 3"/>
          <p:cNvGraphicFramePr>
            <a:graphicFrameLocks noGrp="1"/>
          </p:cNvGraphicFramePr>
          <p:nvPr>
            <p:extLst>
              <p:ext uri="{D42A27DB-BD31-4B8C-83A1-F6EECF244321}">
                <p14:modId xmlns:p14="http://schemas.microsoft.com/office/powerpoint/2010/main" val="2315715709"/>
              </p:ext>
            </p:extLst>
          </p:nvPr>
        </p:nvGraphicFramePr>
        <p:xfrm>
          <a:off x="1295400" y="3505200"/>
          <a:ext cx="6629400" cy="2407920"/>
        </p:xfrm>
        <a:graphic>
          <a:graphicData uri="http://schemas.openxmlformats.org/drawingml/2006/table">
            <a:tbl>
              <a:tblPr firstRow="1" bandRow="1">
                <a:tableStyleId>{5C22544A-7EE6-4342-B048-85BDC9FD1C3A}</a:tableStyleId>
              </a:tblPr>
              <a:tblGrid>
                <a:gridCol w="3276600"/>
                <a:gridCol w="3352800"/>
              </a:tblGrid>
              <a:tr h="370840">
                <a:tc>
                  <a:txBody>
                    <a:bodyPr/>
                    <a:lstStyle/>
                    <a:p>
                      <a:pPr algn="ctr"/>
                      <a:r>
                        <a:rPr lang="en-US" sz="2000" dirty="0" smtClean="0"/>
                        <a:t>Work schedule demand</a:t>
                      </a:r>
                      <a:endParaRPr lang="en-US" sz="2000" dirty="0"/>
                    </a:p>
                  </a:txBody>
                  <a:tcPr/>
                </a:tc>
                <a:tc>
                  <a:txBody>
                    <a:bodyPr/>
                    <a:lstStyle/>
                    <a:p>
                      <a:pPr algn="ctr"/>
                      <a:r>
                        <a:rPr lang="en-US" sz="2000" dirty="0" smtClean="0"/>
                        <a:t>Factor</a:t>
                      </a:r>
                      <a:r>
                        <a:rPr lang="en-US" sz="2000" baseline="0" dirty="0" smtClean="0"/>
                        <a:t> contributing to fatigue</a:t>
                      </a:r>
                    </a:p>
                    <a:p>
                      <a:endParaRPr lang="en-US" sz="2000" dirty="0"/>
                    </a:p>
                  </a:txBody>
                  <a:tcPr/>
                </a:tc>
              </a:tr>
              <a:tr h="370840">
                <a:tc>
                  <a:txBody>
                    <a:bodyPr/>
                    <a:lstStyle/>
                    <a:p>
                      <a:pPr algn="ctr"/>
                      <a:r>
                        <a:rPr lang="en-US" sz="2000" dirty="0" smtClean="0"/>
                        <a:t>Appointments at extremities of allowable on-duty period</a:t>
                      </a:r>
                      <a:endParaRPr lang="en-US" sz="2000" dirty="0"/>
                    </a:p>
                  </a:txBody>
                  <a:tcPr/>
                </a:tc>
                <a:tc>
                  <a:txBody>
                    <a:bodyPr/>
                    <a:lstStyle/>
                    <a:p>
                      <a:pPr algn="ctr"/>
                      <a:r>
                        <a:rPr lang="en-US" sz="2000" dirty="0" smtClean="0"/>
                        <a:t>Shortened sleep periods</a:t>
                      </a:r>
                      <a:endParaRPr lang="en-US" sz="2000" dirty="0"/>
                    </a:p>
                  </a:txBody>
                  <a:tcPr/>
                </a:tc>
              </a:tr>
              <a:tr h="370840">
                <a:tc>
                  <a:txBody>
                    <a:bodyPr/>
                    <a:lstStyle/>
                    <a:p>
                      <a:pPr algn="ctr"/>
                      <a:r>
                        <a:rPr lang="en-US" sz="2000" dirty="0" smtClean="0"/>
                        <a:t>Consecutive days of irregular scheduling</a:t>
                      </a:r>
                      <a:endParaRPr lang="en-US" sz="2000" dirty="0"/>
                    </a:p>
                  </a:txBody>
                  <a:tcPr/>
                </a:tc>
                <a:tc>
                  <a:txBody>
                    <a:bodyPr/>
                    <a:lstStyle/>
                    <a:p>
                      <a:pPr algn="ctr"/>
                      <a:r>
                        <a:rPr lang="en-US" sz="2000" dirty="0" smtClean="0"/>
                        <a:t>Accumulation of sleep debt over several days of short sleep</a:t>
                      </a:r>
                      <a:endParaRPr lang="en-US" sz="2000" dirty="0"/>
                    </a:p>
                  </a:txBody>
                  <a:tcPr/>
                </a:tc>
              </a:tr>
            </a:tbl>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2959433550"/>
              </p:ext>
            </p:extLst>
          </p:nvPr>
        </p:nvGraphicFramePr>
        <p:xfrm>
          <a:off x="7315200" y="0"/>
          <a:ext cx="16764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457407\Working\Documents\Module Content\istock photos\Module 9\debt.jpg" title="Man struggling carrying sleep &quot;Deb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962400"/>
            <a:ext cx="3123894" cy="23429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304800"/>
            <a:ext cx="8229600" cy="1143000"/>
          </a:xfrm>
        </p:spPr>
        <p:txBody>
          <a:bodyPr>
            <a:normAutofit/>
          </a:bodyPr>
          <a:lstStyle/>
          <a:p>
            <a:r>
              <a:rPr lang="en-US" dirty="0" smtClean="0"/>
              <a:t>Scheduling and Sleep </a:t>
            </a:r>
            <a:r>
              <a:rPr lang="en-US" dirty="0"/>
              <a:t>D</a:t>
            </a:r>
            <a:r>
              <a:rPr lang="en-US" dirty="0" smtClean="0"/>
              <a:t>ebt</a:t>
            </a:r>
            <a:endParaRPr lang="en-US" dirty="0"/>
          </a:p>
        </p:txBody>
      </p:sp>
      <p:sp>
        <p:nvSpPr>
          <p:cNvPr id="10" name="TextBox 9"/>
          <p:cNvSpPr txBox="1"/>
          <p:nvPr/>
        </p:nvSpPr>
        <p:spPr>
          <a:xfrm>
            <a:off x="481988" y="1676400"/>
            <a:ext cx="7061812" cy="3077766"/>
          </a:xfrm>
          <a:prstGeom prst="rect">
            <a:avLst/>
          </a:prstGeom>
          <a:noFill/>
        </p:spPr>
        <p:txBody>
          <a:bodyPr wrap="square" rtlCol="0">
            <a:spAutoFit/>
          </a:bodyPr>
          <a:lstStyle/>
          <a:p>
            <a:pPr marL="342900" indent="-342900">
              <a:spcAft>
                <a:spcPts val="1200"/>
              </a:spcAft>
              <a:buFont typeface="Arial" pitchFamily="34" charset="0"/>
              <a:buChar char="•"/>
            </a:pPr>
            <a:r>
              <a:rPr lang="en-US" sz="2400" dirty="0" smtClean="0"/>
              <a:t>Poor sleep over several consecutive work days can lead to the accumulation of a sleep debt</a:t>
            </a:r>
          </a:p>
          <a:p>
            <a:pPr marL="342900" indent="-342900">
              <a:spcAft>
                <a:spcPts val="1200"/>
              </a:spcAft>
              <a:buFont typeface="Arial" pitchFamily="34" charset="0"/>
              <a:buChar char="•"/>
            </a:pPr>
            <a:r>
              <a:rPr lang="en-US" sz="2400" dirty="0" smtClean="0"/>
              <a:t>Medical conditions can undermine sleep quality and lead to sleep debt accumulation</a:t>
            </a:r>
          </a:p>
          <a:p>
            <a:pPr marL="342900" indent="-342900">
              <a:spcAft>
                <a:spcPts val="1200"/>
              </a:spcAft>
              <a:buFont typeface="Arial" pitchFamily="34" charset="0"/>
              <a:buChar char="•"/>
            </a:pPr>
            <a:r>
              <a:rPr lang="en-US" sz="2400" dirty="0" smtClean="0"/>
              <a:t>A sleep debt calculator can help highlight accumulated sleep loss</a:t>
            </a:r>
          </a:p>
          <a:p>
            <a:endParaRPr lang="en-US" sz="2000" dirty="0"/>
          </a:p>
        </p:txBody>
      </p:sp>
      <p:graphicFrame>
        <p:nvGraphicFramePr>
          <p:cNvPr id="11" name="Content Placeholder 5"/>
          <p:cNvGraphicFramePr>
            <a:graphicFrameLocks/>
          </p:cNvGraphicFramePr>
          <p:nvPr>
            <p:extLst>
              <p:ext uri="{D42A27DB-BD31-4B8C-83A1-F6EECF244321}">
                <p14:modId xmlns:p14="http://schemas.microsoft.com/office/powerpoint/2010/main" val="437611915"/>
              </p:ext>
            </p:extLst>
          </p:nvPr>
        </p:nvGraphicFramePr>
        <p:xfrm>
          <a:off x="7315200" y="0"/>
          <a:ext cx="1676400" cy="198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Sleep Debt Calculator</a:t>
            </a:r>
            <a:endParaRPr lang="en-US" dirty="0">
              <a:solidFill>
                <a:srgbClr val="FF0000"/>
              </a:solidFill>
            </a:endParaRPr>
          </a:p>
        </p:txBody>
      </p:sp>
      <p:sp>
        <p:nvSpPr>
          <p:cNvPr id="3" name="Content Placeholder 2" title="Sleep debt calculator"/>
          <p:cNvSpPr>
            <a:spLocks noGrp="1"/>
          </p:cNvSpPr>
          <p:nvPr>
            <p:ph idx="1"/>
          </p:nvPr>
        </p:nvSpPr>
        <p:spPr>
          <a:xfrm>
            <a:off x="304800" y="1524000"/>
            <a:ext cx="5486400" cy="48006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spcBef>
                <a:spcPts val="100"/>
              </a:spcBef>
              <a:buNone/>
            </a:pPr>
            <a:r>
              <a:rPr lang="en-US" sz="2800" b="1" dirty="0" smtClean="0"/>
              <a:t>SLEEP DEBT CALCULATOR </a:t>
            </a:r>
          </a:p>
          <a:p>
            <a:pPr>
              <a:spcBef>
                <a:spcPts val="600"/>
              </a:spcBef>
              <a:buNone/>
            </a:pPr>
            <a:r>
              <a:rPr lang="en-US" sz="2400" b="1" dirty="0" smtClean="0"/>
              <a:t>Step 1: </a:t>
            </a:r>
            <a:r>
              <a:rPr lang="en-US" sz="2400" dirty="0" smtClean="0"/>
              <a:t>Over the last 5 days, tally many hours of sleep you had per night?</a:t>
            </a:r>
          </a:p>
          <a:p>
            <a:pPr>
              <a:spcBef>
                <a:spcPts val="600"/>
              </a:spcBef>
              <a:buNone/>
            </a:pPr>
            <a:r>
              <a:rPr lang="en-US" sz="2400" b="1" dirty="0" smtClean="0"/>
              <a:t>Step 2: </a:t>
            </a:r>
            <a:r>
              <a:rPr lang="en-US" sz="2400" dirty="0" smtClean="0"/>
              <a:t>Total  these 5 days.</a:t>
            </a:r>
          </a:p>
          <a:p>
            <a:pPr>
              <a:spcBef>
                <a:spcPts val="600"/>
              </a:spcBef>
              <a:buNone/>
            </a:pPr>
            <a:r>
              <a:rPr lang="en-US" sz="2400" b="1" dirty="0" smtClean="0"/>
              <a:t>Step 3: </a:t>
            </a:r>
            <a:r>
              <a:rPr lang="en-US" sz="2400" dirty="0" smtClean="0"/>
              <a:t>How many hours of sleep do you need to feel your best? (</a:t>
            </a:r>
            <a:r>
              <a:rPr lang="en-US" sz="2400" dirty="0"/>
              <a:t>N</a:t>
            </a:r>
            <a:r>
              <a:rPr lang="en-US" sz="2400" dirty="0" smtClean="0"/>
              <a:t>ot sure? </a:t>
            </a:r>
            <a:r>
              <a:rPr lang="en-US" sz="2400" dirty="0"/>
              <a:t>P</a:t>
            </a:r>
            <a:r>
              <a:rPr lang="en-US" sz="2400" dirty="0" smtClean="0"/>
              <a:t>ut 8 hours.) </a:t>
            </a:r>
            <a:r>
              <a:rPr lang="en-US" sz="2400" dirty="0"/>
              <a:t>M</a:t>
            </a:r>
            <a:r>
              <a:rPr lang="en-US" sz="2400" dirty="0" smtClean="0"/>
              <a:t>ultiply that number by 5.</a:t>
            </a:r>
          </a:p>
          <a:p>
            <a:pPr>
              <a:spcBef>
                <a:spcPts val="600"/>
              </a:spcBef>
              <a:buNone/>
            </a:pPr>
            <a:r>
              <a:rPr lang="en-US" sz="2400" b="1" dirty="0" smtClean="0"/>
              <a:t>Step 4: </a:t>
            </a:r>
            <a:r>
              <a:rPr lang="en-US" sz="2400" dirty="0" smtClean="0"/>
              <a:t>Take Step 2 minus Step 3.</a:t>
            </a:r>
          </a:p>
          <a:p>
            <a:pPr>
              <a:spcBef>
                <a:spcPts val="100"/>
              </a:spcBef>
              <a:buNone/>
            </a:pPr>
            <a:r>
              <a:rPr lang="en-US" sz="2200" i="1" dirty="0" smtClean="0"/>
              <a:t>If the number is positive: Congratulations, your account is in the black!  </a:t>
            </a:r>
          </a:p>
          <a:p>
            <a:pPr>
              <a:spcBef>
                <a:spcPts val="100"/>
              </a:spcBef>
              <a:buNone/>
            </a:pPr>
            <a:r>
              <a:rPr lang="en-US" sz="2200" i="1" dirty="0" smtClean="0"/>
              <a:t>If the number is negative: Your sleep account is in the red—you are carrying a sleep debt.</a:t>
            </a:r>
            <a:endParaRPr lang="en-US" sz="2200" dirty="0"/>
          </a:p>
        </p:txBody>
      </p:sp>
      <p:sp>
        <p:nvSpPr>
          <p:cNvPr id="4" name="TextBox 3"/>
          <p:cNvSpPr txBox="1"/>
          <p:nvPr/>
        </p:nvSpPr>
        <p:spPr>
          <a:xfrm>
            <a:off x="228600" y="6400800"/>
            <a:ext cx="1895071" cy="276999"/>
          </a:xfrm>
          <a:prstGeom prst="rect">
            <a:avLst/>
          </a:prstGeom>
          <a:noFill/>
        </p:spPr>
        <p:txBody>
          <a:bodyPr wrap="none" rtlCol="0">
            <a:spAutoFit/>
          </a:bodyPr>
          <a:lstStyle/>
          <a:p>
            <a:r>
              <a:rPr lang="en-US" sz="1200" i="1" dirty="0" smtClean="0"/>
              <a:t>Alertness Solutions © 2001</a:t>
            </a:r>
            <a:endParaRPr lang="en-US" sz="1200" i="1" dirty="0"/>
          </a:p>
        </p:txBody>
      </p:sp>
      <p:graphicFrame>
        <p:nvGraphicFramePr>
          <p:cNvPr id="5" name="Table 4"/>
          <p:cNvGraphicFramePr>
            <a:graphicFrameLocks noGrp="1"/>
          </p:cNvGraphicFramePr>
          <p:nvPr>
            <p:extLst>
              <p:ext uri="{D42A27DB-BD31-4B8C-83A1-F6EECF244321}">
                <p14:modId xmlns:p14="http://schemas.microsoft.com/office/powerpoint/2010/main" val="4192055192"/>
              </p:ext>
            </p:extLst>
          </p:nvPr>
        </p:nvGraphicFramePr>
        <p:xfrm>
          <a:off x="5853545" y="1600199"/>
          <a:ext cx="3048000" cy="2255520"/>
        </p:xfrm>
        <a:graphic>
          <a:graphicData uri="http://schemas.openxmlformats.org/drawingml/2006/table">
            <a:tbl>
              <a:tblPr firstRow="1" bandRow="1">
                <a:tableStyleId>{00A15C55-8517-42AA-B614-E9B94910E393}</a:tableStyleId>
              </a:tblPr>
              <a:tblGrid>
                <a:gridCol w="1295400"/>
                <a:gridCol w="914400"/>
                <a:gridCol w="838200"/>
              </a:tblGrid>
              <a:tr h="457200">
                <a:tc>
                  <a:txBody>
                    <a:bodyPr/>
                    <a:lstStyle/>
                    <a:p>
                      <a:r>
                        <a:rPr lang="en-US" sz="2000" dirty="0" smtClean="0"/>
                        <a:t>Day</a:t>
                      </a:r>
                      <a:endParaRPr lang="en-US" sz="2000" dirty="0"/>
                    </a:p>
                  </a:txBody>
                  <a:tcPr marL="0" marR="0" marT="0" marB="0" anchor="ctr" anchorCtr="1"/>
                </a:tc>
                <a:tc>
                  <a:txBody>
                    <a:bodyPr/>
                    <a:lstStyle/>
                    <a:p>
                      <a:r>
                        <a:rPr lang="en-US" sz="2000" dirty="0" smtClean="0"/>
                        <a:t>Example</a:t>
                      </a:r>
                      <a:endParaRPr lang="en-US" sz="2000" i="1" dirty="0">
                        <a:solidFill>
                          <a:schemeClr val="bg2">
                            <a:lumMod val="90000"/>
                          </a:schemeClr>
                        </a:solidFill>
                      </a:endParaRPr>
                    </a:p>
                  </a:txBody>
                  <a:tcPr marL="0" marR="0" marT="0" marB="0" anchor="ctr" anchorCtr="1"/>
                </a:tc>
                <a:tc>
                  <a:txBody>
                    <a:bodyPr/>
                    <a:lstStyle/>
                    <a:p>
                      <a:pPr>
                        <a:lnSpc>
                          <a:spcPts val="1800"/>
                        </a:lnSpc>
                      </a:pPr>
                      <a:r>
                        <a:rPr lang="en-US" sz="2000" dirty="0" smtClean="0"/>
                        <a:t>Your sleep</a:t>
                      </a:r>
                      <a:endParaRPr lang="en-US" sz="2000" dirty="0"/>
                    </a:p>
                  </a:txBody>
                  <a:tcPr marL="0" marR="0" marT="0" marB="0" anchor="ctr" anchorCtr="1"/>
                </a:tc>
              </a:tr>
              <a:tr h="272143">
                <a:tc>
                  <a:txBody>
                    <a:bodyPr/>
                    <a:lstStyle/>
                    <a:p>
                      <a:r>
                        <a:rPr lang="en-US" sz="2000" dirty="0" smtClean="0"/>
                        <a:t>Monday</a:t>
                      </a:r>
                      <a:endParaRPr lang="en-US" sz="2000" dirty="0"/>
                    </a:p>
                  </a:txBody>
                  <a:tcPr marL="0" marR="0" marT="0" marB="0" anchor="ctr" anchorCtr="1"/>
                </a:tc>
                <a:tc>
                  <a:txBody>
                    <a:bodyPr/>
                    <a:lstStyle/>
                    <a:p>
                      <a:r>
                        <a:rPr lang="en-US" sz="2000" dirty="0" smtClean="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r>
                        <a:rPr lang="en-US" sz="2000" dirty="0" smtClean="0"/>
                        <a:t>Tuesday</a:t>
                      </a:r>
                      <a:endParaRPr lang="en-US" sz="2000" dirty="0"/>
                    </a:p>
                  </a:txBody>
                  <a:tcPr marL="0" marR="0" marT="0" marB="0" anchor="ctr" anchorCtr="1"/>
                </a:tc>
                <a:tc>
                  <a:txBody>
                    <a:bodyPr/>
                    <a:lstStyle/>
                    <a:p>
                      <a:r>
                        <a:rPr lang="en-US" sz="2000" dirty="0" smtClean="0">
                          <a:solidFill>
                            <a:schemeClr val="tx1"/>
                          </a:solidFill>
                        </a:rPr>
                        <a:t>6</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r>
                        <a:rPr lang="en-US" sz="2000" dirty="0" smtClean="0"/>
                        <a:t>Wednesday</a:t>
                      </a:r>
                      <a:endParaRPr lang="en-US" sz="2000" dirty="0"/>
                    </a:p>
                  </a:txBody>
                  <a:tcPr marL="0" marR="0" marT="0" marB="0" anchor="ctr" anchorCtr="1"/>
                </a:tc>
                <a:tc>
                  <a:txBody>
                    <a:bodyPr/>
                    <a:lstStyle/>
                    <a:p>
                      <a:r>
                        <a:rPr lang="en-US" sz="2000" dirty="0" smtClean="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r>
                        <a:rPr lang="en-US" sz="2000" dirty="0" smtClean="0"/>
                        <a:t>Thursday</a:t>
                      </a:r>
                      <a:endParaRPr lang="en-US" sz="2000" dirty="0"/>
                    </a:p>
                  </a:txBody>
                  <a:tcPr marL="0" marR="0" marT="0" marB="0" anchor="ctr" anchorCtr="1"/>
                </a:tc>
                <a:tc>
                  <a:txBody>
                    <a:bodyPr/>
                    <a:lstStyle/>
                    <a:p>
                      <a:r>
                        <a:rPr lang="en-US" sz="2000" dirty="0" smtClean="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r>
                        <a:rPr lang="en-US" sz="2000" dirty="0" smtClean="0"/>
                        <a:t>Friday</a:t>
                      </a:r>
                      <a:endParaRPr lang="en-US" sz="2000" dirty="0"/>
                    </a:p>
                  </a:txBody>
                  <a:tcPr marL="0" marR="0" marT="0" marB="0" anchor="ctr" anchorCtr="1"/>
                </a:tc>
                <a:tc>
                  <a:txBody>
                    <a:bodyPr/>
                    <a:lstStyle/>
                    <a:p>
                      <a:r>
                        <a:rPr lang="en-US" sz="2000" dirty="0" smtClean="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endParaRPr lang="en-US" sz="1800" b="1" dirty="0"/>
                    </a:p>
                  </a:txBody>
                  <a:tcPr marL="0" marR="0" marT="0" marB="0" anchor="ctr" anchorCtr="1"/>
                </a:tc>
                <a:tc>
                  <a:txBody>
                    <a:bodyPr/>
                    <a:lstStyle/>
                    <a:p>
                      <a:endParaRPr lang="en-US" sz="1800" b="1" i="1" dirty="0">
                        <a:solidFill>
                          <a:schemeClr val="tx1"/>
                        </a:solidFill>
                      </a:endParaRPr>
                    </a:p>
                  </a:txBody>
                  <a:tcPr marL="0" marR="0" marT="0" marB="0" anchor="ctr" anchorCtr="1"/>
                </a:tc>
                <a:tc>
                  <a:txBody>
                    <a:bodyPr/>
                    <a:lstStyle/>
                    <a:p>
                      <a:endParaRPr lang="en-US" sz="1400" b="1" dirty="0"/>
                    </a:p>
                  </a:txBody>
                  <a:tcPr marL="0" marR="0" marT="0" marB="0" anchor="ctr" anchorCtr="1"/>
                </a:tc>
              </a:tr>
            </a:tbl>
          </a:graphicData>
        </a:graphic>
      </p:graphicFrame>
      <p:sp>
        <p:nvSpPr>
          <p:cNvPr id="7" name="TextBox 6"/>
          <p:cNvSpPr txBox="1"/>
          <p:nvPr/>
        </p:nvSpPr>
        <p:spPr>
          <a:xfrm>
            <a:off x="5867400" y="5111582"/>
            <a:ext cx="3048000" cy="1107996"/>
          </a:xfrm>
          <a:prstGeom prst="rect">
            <a:avLst/>
          </a:prstGeom>
          <a:noFill/>
          <a:ln w="31750">
            <a:solidFill>
              <a:schemeClr val="tx1"/>
            </a:solidFill>
          </a:ln>
        </p:spPr>
        <p:txBody>
          <a:bodyPr wrap="square" rtlCol="0">
            <a:spAutoFit/>
          </a:bodyPr>
          <a:lstStyle/>
          <a:p>
            <a:r>
              <a:rPr lang="en-US" sz="2200" b="1" dirty="0" smtClean="0"/>
              <a:t>   Total Actual Sleep     26</a:t>
            </a:r>
          </a:p>
          <a:p>
            <a:r>
              <a:rPr lang="en-US" sz="2200" b="1" u="sng" dirty="0" smtClean="0"/>
              <a:t>  -Total Best Sleep        40</a:t>
            </a:r>
          </a:p>
          <a:p>
            <a:r>
              <a:rPr lang="en-US" sz="2200" b="1" dirty="0" smtClean="0"/>
              <a:t>                                  =  </a:t>
            </a:r>
            <a:r>
              <a:rPr lang="en-US" sz="2200" b="1" dirty="0" smtClean="0">
                <a:solidFill>
                  <a:srgbClr val="FF0000"/>
                </a:solidFill>
              </a:rPr>
              <a:t>- 14</a:t>
            </a:r>
            <a:endParaRPr lang="en-US" sz="2200" b="1"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95634598"/>
              </p:ext>
            </p:extLst>
          </p:nvPr>
        </p:nvGraphicFramePr>
        <p:xfrm>
          <a:off x="5867400" y="1600200"/>
          <a:ext cx="3048000" cy="2255520"/>
        </p:xfrm>
        <a:graphic>
          <a:graphicData uri="http://schemas.openxmlformats.org/drawingml/2006/table">
            <a:tbl>
              <a:tblPr firstRow="1" bandRow="1">
                <a:tableStyleId>{00A15C55-8517-42AA-B614-E9B94910E393}</a:tableStyleId>
              </a:tblPr>
              <a:tblGrid>
                <a:gridCol w="1295400"/>
                <a:gridCol w="914400"/>
                <a:gridCol w="838200"/>
              </a:tblGrid>
              <a:tr h="457200">
                <a:tc>
                  <a:txBody>
                    <a:bodyPr/>
                    <a:lstStyle/>
                    <a:p>
                      <a:r>
                        <a:rPr lang="en-US" sz="2000" dirty="0" smtClean="0"/>
                        <a:t>Day</a:t>
                      </a:r>
                      <a:endParaRPr lang="en-US" sz="2000" dirty="0"/>
                    </a:p>
                  </a:txBody>
                  <a:tcPr marL="0" marR="0" marT="0" marB="0" anchor="ctr" anchorCtr="1"/>
                </a:tc>
                <a:tc>
                  <a:txBody>
                    <a:bodyPr/>
                    <a:lstStyle/>
                    <a:p>
                      <a:r>
                        <a:rPr lang="en-US" sz="2000" dirty="0" smtClean="0"/>
                        <a:t>Example</a:t>
                      </a:r>
                      <a:endParaRPr lang="en-US" sz="2000" i="1" dirty="0">
                        <a:solidFill>
                          <a:schemeClr val="bg2">
                            <a:lumMod val="90000"/>
                          </a:schemeClr>
                        </a:solidFill>
                      </a:endParaRPr>
                    </a:p>
                  </a:txBody>
                  <a:tcPr marL="0" marR="0" marT="0" marB="0" anchor="ctr" anchorCtr="1"/>
                </a:tc>
                <a:tc>
                  <a:txBody>
                    <a:bodyPr/>
                    <a:lstStyle/>
                    <a:p>
                      <a:pPr>
                        <a:lnSpc>
                          <a:spcPts val="1800"/>
                        </a:lnSpc>
                        <a:spcBef>
                          <a:spcPts val="100"/>
                        </a:spcBef>
                      </a:pPr>
                      <a:r>
                        <a:rPr lang="en-US" sz="2000" dirty="0" smtClean="0"/>
                        <a:t>Your sleep</a:t>
                      </a:r>
                      <a:endParaRPr lang="en-US" sz="2000" dirty="0"/>
                    </a:p>
                  </a:txBody>
                  <a:tcPr marL="0" marR="0" marT="0" marB="0" anchor="ctr" anchorCtr="1"/>
                </a:tc>
              </a:tr>
              <a:tr h="272143">
                <a:tc>
                  <a:txBody>
                    <a:bodyPr/>
                    <a:lstStyle/>
                    <a:p>
                      <a:r>
                        <a:rPr lang="en-US" sz="2000" dirty="0" smtClean="0"/>
                        <a:t>Monday</a:t>
                      </a:r>
                      <a:endParaRPr lang="en-US" sz="2000" dirty="0"/>
                    </a:p>
                  </a:txBody>
                  <a:tcPr marL="0" marR="0" marT="0" marB="0" anchor="ctr" anchorCtr="1"/>
                </a:tc>
                <a:tc>
                  <a:txBody>
                    <a:bodyPr/>
                    <a:lstStyle/>
                    <a:p>
                      <a:r>
                        <a:rPr lang="en-US" sz="2000" dirty="0" smtClean="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r>
                        <a:rPr lang="en-US" sz="2000" dirty="0" smtClean="0"/>
                        <a:t>Tuesday</a:t>
                      </a:r>
                      <a:endParaRPr lang="en-US" sz="2000" dirty="0"/>
                    </a:p>
                  </a:txBody>
                  <a:tcPr marL="0" marR="0" marT="0" marB="0" anchor="ctr" anchorCtr="1"/>
                </a:tc>
                <a:tc>
                  <a:txBody>
                    <a:bodyPr/>
                    <a:lstStyle/>
                    <a:p>
                      <a:r>
                        <a:rPr lang="en-US" sz="2000" dirty="0" smtClean="0">
                          <a:solidFill>
                            <a:schemeClr val="tx1"/>
                          </a:solidFill>
                        </a:rPr>
                        <a:t>6</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r>
                        <a:rPr lang="en-US" sz="2000" dirty="0" smtClean="0"/>
                        <a:t>Wednesday</a:t>
                      </a:r>
                      <a:endParaRPr lang="en-US" sz="2000" dirty="0"/>
                    </a:p>
                  </a:txBody>
                  <a:tcPr marL="0" marR="0" marT="0" marB="0" anchor="ctr" anchorCtr="1"/>
                </a:tc>
                <a:tc>
                  <a:txBody>
                    <a:bodyPr/>
                    <a:lstStyle/>
                    <a:p>
                      <a:r>
                        <a:rPr lang="en-US" sz="2000" dirty="0" smtClean="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r>
                        <a:rPr lang="en-US" sz="2000" dirty="0" smtClean="0"/>
                        <a:t>Thursday</a:t>
                      </a:r>
                      <a:endParaRPr lang="en-US" sz="2000" dirty="0"/>
                    </a:p>
                  </a:txBody>
                  <a:tcPr marL="0" marR="0" marT="0" marB="0" anchor="ctr" anchorCtr="1"/>
                </a:tc>
                <a:tc>
                  <a:txBody>
                    <a:bodyPr/>
                    <a:lstStyle/>
                    <a:p>
                      <a:r>
                        <a:rPr lang="en-US" sz="2000" dirty="0" smtClean="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94894">
                <a:tc>
                  <a:txBody>
                    <a:bodyPr/>
                    <a:lstStyle/>
                    <a:p>
                      <a:r>
                        <a:rPr lang="en-US" sz="2000" dirty="0" smtClean="0"/>
                        <a:t>Friday</a:t>
                      </a:r>
                      <a:endParaRPr lang="en-US" sz="2000" dirty="0"/>
                    </a:p>
                  </a:txBody>
                  <a:tcPr marL="0" marR="0" marT="0" marB="0" anchor="ctr" anchorCtr="1"/>
                </a:tc>
                <a:tc>
                  <a:txBody>
                    <a:bodyPr/>
                    <a:lstStyle/>
                    <a:p>
                      <a:r>
                        <a:rPr lang="en-US" sz="2000" dirty="0" smtClean="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tr>
              <a:tr h="272143">
                <a:tc>
                  <a:txBody>
                    <a:bodyPr/>
                    <a:lstStyle/>
                    <a:p>
                      <a:r>
                        <a:rPr lang="en-US" sz="1800" b="1" dirty="0" smtClean="0"/>
                        <a:t>TOTAL</a:t>
                      </a:r>
                      <a:endParaRPr lang="en-US" sz="1800" b="1" dirty="0"/>
                    </a:p>
                  </a:txBody>
                  <a:tcPr marL="0" marR="0" marT="0" marB="0" anchor="ctr" anchorCtr="1"/>
                </a:tc>
                <a:tc>
                  <a:txBody>
                    <a:bodyPr/>
                    <a:lstStyle/>
                    <a:p>
                      <a:r>
                        <a:rPr lang="en-US" sz="1800" b="1" dirty="0" smtClean="0">
                          <a:solidFill>
                            <a:schemeClr val="tx1"/>
                          </a:solidFill>
                        </a:rPr>
                        <a:t>26</a:t>
                      </a:r>
                      <a:endParaRPr lang="en-US" sz="1800" b="1" i="1" dirty="0">
                        <a:solidFill>
                          <a:schemeClr val="tx1"/>
                        </a:solidFill>
                      </a:endParaRPr>
                    </a:p>
                  </a:txBody>
                  <a:tcPr marL="0" marR="0" marT="0" marB="0" anchor="ctr" anchorCtr="1"/>
                </a:tc>
                <a:tc>
                  <a:txBody>
                    <a:bodyPr/>
                    <a:lstStyle/>
                    <a:p>
                      <a:endParaRPr lang="en-US" sz="1400" b="1" dirty="0"/>
                    </a:p>
                  </a:txBody>
                  <a:tcPr marL="0" marR="0" marT="0" marB="0" anchor="ctr" anchorCtr="1"/>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18758618"/>
              </p:ext>
            </p:extLst>
          </p:nvPr>
        </p:nvGraphicFramePr>
        <p:xfrm>
          <a:off x="5943600" y="4038600"/>
          <a:ext cx="2971800" cy="914400"/>
        </p:xfrm>
        <a:graphic>
          <a:graphicData uri="http://schemas.openxmlformats.org/drawingml/2006/table">
            <a:tbl>
              <a:tblPr firstRow="1" bandRow="1">
                <a:tableStyleId>{00A15C55-8517-42AA-B614-E9B94910E393}</a:tableStyleId>
              </a:tblPr>
              <a:tblGrid>
                <a:gridCol w="2057400"/>
                <a:gridCol w="914400"/>
              </a:tblGrid>
              <a:tr h="174172">
                <a:tc>
                  <a:txBody>
                    <a:bodyPr/>
                    <a:lstStyle/>
                    <a:p>
                      <a:pPr algn="ctr"/>
                      <a:r>
                        <a:rPr lang="en-US" sz="2000" dirty="0" smtClean="0"/>
                        <a:t>Hours  of sleep you feel best after:</a:t>
                      </a:r>
                      <a:endParaRPr lang="en-US" sz="2000" i="1" dirty="0">
                        <a:solidFill>
                          <a:schemeClr val="bg2">
                            <a:lumMod val="90000"/>
                          </a:schemeClr>
                        </a:solidFill>
                      </a:endParaRPr>
                    </a:p>
                  </a:txBody>
                  <a:tcPr marL="0" marR="0" marT="0" marB="0" anchor="ctr" anchorCtr="1"/>
                </a:tc>
                <a:tc>
                  <a:txBody>
                    <a:bodyPr/>
                    <a:lstStyle/>
                    <a:p>
                      <a:pPr algn="ctr"/>
                      <a:r>
                        <a:rPr lang="en-US" sz="2000" dirty="0" smtClean="0"/>
                        <a:t>Answer X 5</a:t>
                      </a:r>
                      <a:endParaRPr lang="en-US" sz="2000" dirty="0"/>
                    </a:p>
                  </a:txBody>
                  <a:tcPr marL="0" marR="0" marT="0" marB="0" anchor="ctr" anchorCtr="1"/>
                </a:tc>
              </a:tr>
              <a:tr h="250372">
                <a:tc>
                  <a:txBody>
                    <a:bodyPr/>
                    <a:lstStyle/>
                    <a:p>
                      <a:r>
                        <a:rPr lang="en-US" sz="2000" b="1" dirty="0" smtClean="0"/>
                        <a:t>Example: 8</a:t>
                      </a:r>
                      <a:endParaRPr lang="en-US" sz="2000" b="1" i="1" dirty="0">
                        <a:solidFill>
                          <a:schemeClr val="bg1">
                            <a:lumMod val="50000"/>
                          </a:schemeClr>
                        </a:solidFill>
                      </a:endParaRPr>
                    </a:p>
                  </a:txBody>
                  <a:tcPr marL="0" marR="0" marT="0" marB="0" anchor="ctr" anchorCtr="1"/>
                </a:tc>
                <a:tc>
                  <a:txBody>
                    <a:bodyPr/>
                    <a:lstStyle/>
                    <a:p>
                      <a:r>
                        <a:rPr lang="en-US" sz="2000" b="1" dirty="0" smtClean="0"/>
                        <a:t>40</a:t>
                      </a:r>
                      <a:endParaRPr lang="en-US" sz="2000" b="1" dirty="0"/>
                    </a:p>
                  </a:txBody>
                  <a:tcPr marL="0" marR="0" marT="0" marB="0" anchor="ctr" anchorCtr="1"/>
                </a:tc>
              </a:tr>
            </a:tbl>
          </a:graphicData>
        </a:graphic>
      </p:graphicFrame>
    </p:spTree>
    <p:extLst>
      <p:ext uri="{BB962C8B-B14F-4D97-AF65-F5344CB8AC3E}">
        <p14:creationId xmlns:p14="http://schemas.microsoft.com/office/powerpoint/2010/main" val="28417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3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15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24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 presetClass="exit" presetSubtype="0" fill="hold" nodeType="withEffect">
                                  <p:stCondLst>
                                    <p:cond delay="300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nodeType="withEffect">
                                  <p:stCondLst>
                                    <p:cond delay="35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nodeType="withEffect">
                                  <p:stCondLst>
                                    <p:cond delay="35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nodeType="withEffect">
                                  <p:stCondLst>
                                    <p:cond delay="590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par>
                                <p:cTn id="27" presetID="10" presetClass="entr" presetSubtype="0" fill="hold" nodeType="withEffect">
                                  <p:stCondLst>
                                    <p:cond delay="59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par>
                                <p:cTn id="30" presetID="10" presetClass="entr" presetSubtype="0" fill="hold" nodeType="withEffect">
                                  <p:stCondLst>
                                    <p:cond delay="590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59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Acknowledging and </a:t>
            </a:r>
            <a:r>
              <a:rPr lang="en-US" dirty="0" smtClean="0"/>
              <a:t>Countering Fatigue </a:t>
            </a:r>
            <a:r>
              <a:rPr lang="en-US" dirty="0"/>
              <a:t>D</a:t>
            </a:r>
            <a:r>
              <a:rPr lang="en-US" dirty="0" smtClean="0"/>
              <a:t>uring </a:t>
            </a:r>
            <a:r>
              <a:rPr lang="en-US" dirty="0"/>
              <a:t>the </a:t>
            </a:r>
            <a:r>
              <a:rPr lang="en-US" dirty="0" smtClean="0"/>
              <a:t>Performance </a:t>
            </a:r>
            <a:r>
              <a:rPr lang="en-US" dirty="0"/>
              <a:t>of </a:t>
            </a:r>
            <a:r>
              <a:rPr lang="en-US" dirty="0" smtClean="0"/>
              <a:t>Duties</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Vulnerability may be from any combination of the major fatigue factors.</a:t>
            </a:r>
          </a:p>
          <a:p>
            <a:pPr marL="342900" lvl="1" indent="-342900">
              <a:buFont typeface="Arial" pitchFamily="34" charset="0"/>
              <a:buChar char="•"/>
            </a:pPr>
            <a:r>
              <a:rPr lang="en-US" dirty="0" smtClean="0"/>
              <a:t>Recognizing the presence of factors before they create lapses in performance can defend against fatigue.</a:t>
            </a:r>
            <a:endParaRPr lang="en-US" sz="1600" dirty="0" smtClean="0"/>
          </a:p>
          <a:p>
            <a:pPr marL="342900" lvl="1" indent="-342900">
              <a:buFont typeface="Arial" pitchFamily="34" charset="0"/>
              <a:buChar char="•"/>
            </a:pPr>
            <a:r>
              <a:rPr lang="en-US" dirty="0" smtClean="0"/>
              <a:t>Subjective </a:t>
            </a:r>
            <a:r>
              <a:rPr lang="en-US" dirty="0"/>
              <a:t>awareness </a:t>
            </a:r>
            <a:r>
              <a:rPr lang="en-US" dirty="0" smtClean="0"/>
              <a:t>can lag behind </a:t>
            </a:r>
            <a:r>
              <a:rPr lang="en-US" dirty="0"/>
              <a:t>significant impairment of performance.  </a:t>
            </a:r>
            <a:endParaRPr lang="en-US" dirty="0" smtClean="0"/>
          </a:p>
          <a:p>
            <a:pPr marL="342900" lvl="1" indent="-342900">
              <a:buFont typeface="Arial" pitchFamily="34" charset="0"/>
              <a:buChar char="•"/>
            </a:pPr>
            <a:r>
              <a:rPr lang="en-US" dirty="0" smtClean="0"/>
              <a:t>Recognizing </a:t>
            </a:r>
            <a:r>
              <a:rPr lang="en-US" dirty="0"/>
              <a:t>fatigue or the potential for fatigue is </a:t>
            </a:r>
            <a:r>
              <a:rPr lang="en-US" dirty="0" smtClean="0"/>
              <a:t>a shared responsibility.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1 Quiz</a:t>
            </a:r>
          </a:p>
        </p:txBody>
      </p:sp>
      <p:sp>
        <p:nvSpPr>
          <p:cNvPr id="3" name="Content Placeholder 2"/>
          <p:cNvSpPr>
            <a:spLocks noGrp="1"/>
          </p:cNvSpPr>
          <p:nvPr>
            <p:ph idx="1"/>
          </p:nvPr>
        </p:nvSpPr>
        <p:spPr/>
        <p:txBody>
          <a:bodyPr>
            <a:normAutofit lnSpcReduction="10000"/>
          </a:bodyPr>
          <a:lstStyle/>
          <a:p>
            <a:pPr marL="514350" lvl="0" indent="-514350">
              <a:buNone/>
            </a:pPr>
            <a:r>
              <a:rPr lang="en-US" sz="2600" i="1" dirty="0" smtClean="0"/>
              <a:t>Choose the correct answer:</a:t>
            </a:r>
          </a:p>
          <a:p>
            <a:pPr marL="514350" lvl="0" indent="-514350">
              <a:buNone/>
            </a:pPr>
            <a:endParaRPr lang="en-US" sz="1050" dirty="0" smtClean="0"/>
          </a:p>
          <a:p>
            <a:pPr marL="514350" lvl="0" indent="-514350">
              <a:buNone/>
            </a:pPr>
            <a:r>
              <a:rPr lang="en-US" sz="2800" dirty="0" smtClean="0"/>
              <a:t>Fatigue:</a:t>
            </a:r>
          </a:p>
          <a:p>
            <a:pPr marL="403225" lvl="1" indent="-177800">
              <a:buFont typeface="+mj-lt"/>
              <a:buAutoNum type="alphaLcParenR"/>
            </a:pPr>
            <a:endParaRPr lang="en-US" sz="1000" dirty="0" smtClean="0"/>
          </a:p>
          <a:p>
            <a:pPr marL="627063" lvl="1" indent="-401638">
              <a:buFont typeface="+mj-lt"/>
              <a:buAutoNum type="alphaLcParenR"/>
            </a:pPr>
            <a:r>
              <a:rPr lang="en-US" dirty="0" smtClean="0"/>
              <a:t> is just sleepiness</a:t>
            </a:r>
          </a:p>
          <a:p>
            <a:pPr marL="627063" lvl="1" indent="-401638">
              <a:buFont typeface="+mj-lt"/>
              <a:buAutoNum type="alphaLcParenR"/>
            </a:pPr>
            <a:r>
              <a:rPr lang="en-US" dirty="0" smtClean="0"/>
              <a:t> can be completely eliminated with coffee </a:t>
            </a:r>
          </a:p>
          <a:p>
            <a:pPr marL="627063" lvl="1" indent="-401638">
              <a:buFont typeface="+mj-lt"/>
              <a:buAutoNum type="alphaLcParenR"/>
            </a:pPr>
            <a:r>
              <a:rPr lang="en-US" dirty="0" smtClean="0"/>
              <a:t> is a complex state of reduced physical and mental capacity, often accompanied by drowsiness</a:t>
            </a:r>
          </a:p>
          <a:p>
            <a:pPr marL="627063" lvl="1" indent="-401638">
              <a:buFont typeface="+mj-lt"/>
              <a:buAutoNum type="alphaLcParenR"/>
            </a:pPr>
            <a:r>
              <a:rPr lang="en-US" dirty="0" smtClean="0"/>
              <a:t> is no more than the result of intense physical activity</a:t>
            </a:r>
          </a:p>
          <a:p>
            <a:pPr>
              <a:buNone/>
            </a:pPr>
            <a:r>
              <a:rPr lang="en-US" dirty="0" smtClean="0"/>
              <a:t> </a:t>
            </a:r>
          </a:p>
        </p:txBody>
      </p:sp>
    </p:spTree>
    <p:extLst>
      <p:ext uri="{BB962C8B-B14F-4D97-AF65-F5344CB8AC3E}">
        <p14:creationId xmlns:p14="http://schemas.microsoft.com/office/powerpoint/2010/main" val="1001583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1 Quiz</a:t>
            </a:r>
          </a:p>
        </p:txBody>
      </p:sp>
      <p:sp>
        <p:nvSpPr>
          <p:cNvPr id="3" name="Content Placeholder 2"/>
          <p:cNvSpPr>
            <a:spLocks noGrp="1"/>
          </p:cNvSpPr>
          <p:nvPr>
            <p:ph idx="1"/>
          </p:nvPr>
        </p:nvSpPr>
        <p:spPr/>
        <p:txBody>
          <a:bodyPr>
            <a:normAutofit lnSpcReduction="10000"/>
          </a:bodyPr>
          <a:lstStyle/>
          <a:p>
            <a:pPr>
              <a:buNone/>
            </a:pPr>
            <a:r>
              <a:rPr lang="en-US" sz="2600" i="1" dirty="0" smtClean="0"/>
              <a:t> Choose the correct answer:</a:t>
            </a:r>
          </a:p>
          <a:p>
            <a:pPr marL="514350" lvl="0" indent="-514350">
              <a:buNone/>
            </a:pPr>
            <a:endParaRPr lang="en-US" sz="1600" dirty="0" smtClean="0"/>
          </a:p>
          <a:p>
            <a:pPr marL="0" lvl="0" indent="0">
              <a:buNone/>
            </a:pPr>
            <a:r>
              <a:rPr lang="en-US" sz="2800" dirty="0" smtClean="0"/>
              <a:t>The main biological factors that contribute to the daily variation on alertness are:</a:t>
            </a:r>
          </a:p>
          <a:p>
            <a:pPr marL="514350" lvl="0" indent="-514350">
              <a:buNone/>
            </a:pPr>
            <a:endParaRPr lang="en-US" sz="1600" dirty="0" smtClean="0"/>
          </a:p>
          <a:p>
            <a:pPr marL="627063" lvl="1" indent="-401638">
              <a:buFont typeface="+mj-lt"/>
              <a:buAutoNum type="alphaLcParenR"/>
            </a:pPr>
            <a:r>
              <a:rPr lang="en-US" dirty="0" smtClean="0"/>
              <a:t>sleep history and mental willpower</a:t>
            </a:r>
          </a:p>
          <a:p>
            <a:pPr marL="627063" lvl="1" indent="-401638">
              <a:buFont typeface="+mj-lt"/>
              <a:buAutoNum type="alphaLcParenR"/>
            </a:pPr>
            <a:r>
              <a:rPr lang="en-US" dirty="0" smtClean="0"/>
              <a:t>time of day and sleep history</a:t>
            </a:r>
          </a:p>
          <a:p>
            <a:pPr marL="627063" lvl="1" indent="-401638">
              <a:buFont typeface="+mj-lt"/>
              <a:buAutoNum type="alphaLcParenR"/>
            </a:pPr>
            <a:r>
              <a:rPr lang="en-US" dirty="0" smtClean="0"/>
              <a:t>time of day and caffeine use</a:t>
            </a:r>
          </a:p>
          <a:p>
            <a:pPr marL="627063" lvl="1" indent="-401638">
              <a:buFont typeface="+mj-lt"/>
              <a:buAutoNum type="alphaLcParenR"/>
            </a:pPr>
            <a:r>
              <a:rPr lang="en-US" dirty="0" smtClean="0"/>
              <a:t>hours of driving and sleep history</a:t>
            </a:r>
          </a:p>
          <a:p>
            <a:pPr>
              <a:buNone/>
            </a:pPr>
            <a:r>
              <a:rPr lang="en-US" dirty="0" smtClean="0"/>
              <a:t> </a:t>
            </a:r>
          </a:p>
          <a:p>
            <a:pPr marL="514350" lvl="0" indent="-514350">
              <a:buNone/>
            </a:pPr>
            <a:endParaRPr lang="en-US" dirty="0"/>
          </a:p>
        </p:txBody>
      </p:sp>
    </p:spTree>
    <p:extLst>
      <p:ext uri="{BB962C8B-B14F-4D97-AF65-F5344CB8AC3E}">
        <p14:creationId xmlns:p14="http://schemas.microsoft.com/office/powerpoint/2010/main" val="1001583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1 Quiz</a:t>
            </a:r>
          </a:p>
        </p:txBody>
      </p:sp>
      <p:sp>
        <p:nvSpPr>
          <p:cNvPr id="3" name="Content Placeholder 2"/>
          <p:cNvSpPr>
            <a:spLocks noGrp="1"/>
          </p:cNvSpPr>
          <p:nvPr>
            <p:ph idx="1"/>
          </p:nvPr>
        </p:nvSpPr>
        <p:spPr/>
        <p:txBody>
          <a:bodyPr>
            <a:normAutofit fontScale="85000" lnSpcReduction="20000"/>
          </a:bodyPr>
          <a:lstStyle/>
          <a:p>
            <a:pPr>
              <a:buNone/>
            </a:pPr>
            <a:r>
              <a:rPr lang="en-US" sz="3100" i="1" dirty="0" smtClean="0"/>
              <a:t>  Choose the correct answer:</a:t>
            </a:r>
          </a:p>
          <a:p>
            <a:pPr>
              <a:buNone/>
            </a:pPr>
            <a:endParaRPr lang="en-US" sz="1300" dirty="0" smtClean="0"/>
          </a:p>
          <a:p>
            <a:pPr marL="0" lvl="0" indent="0">
              <a:buNone/>
            </a:pPr>
            <a:r>
              <a:rPr lang="en-US" sz="3000" dirty="0" smtClean="0"/>
              <a:t>Which of these best describes how environmental factors can influence the experience of fatigue?</a:t>
            </a:r>
          </a:p>
          <a:p>
            <a:pPr marL="0" lvl="0" indent="0">
              <a:buNone/>
            </a:pPr>
            <a:endParaRPr lang="en-US" sz="2800" dirty="0" smtClean="0"/>
          </a:p>
          <a:p>
            <a:pPr marL="627063" lvl="1" indent="-401638">
              <a:buFont typeface="+mj-lt"/>
              <a:buAutoNum type="alphaLcParenR"/>
            </a:pPr>
            <a:r>
              <a:rPr lang="en-US" sz="3000" dirty="0" smtClean="0"/>
              <a:t>Being overcome by sleepiness after several nights of sleeping less than 7 hours per night</a:t>
            </a:r>
          </a:p>
          <a:p>
            <a:pPr marL="627063" lvl="1" indent="-401638">
              <a:buFont typeface="+mj-lt"/>
              <a:buAutoNum type="alphaLcParenR"/>
            </a:pPr>
            <a:r>
              <a:rPr lang="en-US" sz="3000" dirty="0" smtClean="0"/>
              <a:t>Being overcome by sleepiness when working overnight</a:t>
            </a:r>
          </a:p>
          <a:p>
            <a:pPr marL="627063" lvl="1" indent="-401638">
              <a:buFont typeface="+mj-lt"/>
              <a:buAutoNum type="alphaLcParenR"/>
            </a:pPr>
            <a:r>
              <a:rPr lang="en-US" sz="3000" dirty="0" smtClean="0"/>
              <a:t>Being overcome by sleepiness after being awake for 24 straight hours</a:t>
            </a:r>
          </a:p>
          <a:p>
            <a:pPr marL="627063" lvl="1" indent="-401638">
              <a:buFont typeface="+mj-lt"/>
              <a:buAutoNum type="alphaLcParenR"/>
            </a:pPr>
            <a:r>
              <a:rPr lang="en-US" sz="3000" dirty="0" smtClean="0"/>
              <a:t>Being overcome by sleepiness when workload is low during a surveillance task</a:t>
            </a:r>
          </a:p>
          <a:p>
            <a:endParaRPr lang="en-US" sz="3000" dirty="0" smtClean="0"/>
          </a:p>
          <a:p>
            <a:pPr marL="514350" lvl="0" indent="-514350">
              <a:buNone/>
            </a:pPr>
            <a:endParaRPr lang="en-US" dirty="0"/>
          </a:p>
        </p:txBody>
      </p:sp>
    </p:spTree>
    <p:extLst>
      <p:ext uri="{BB962C8B-B14F-4D97-AF65-F5344CB8AC3E}">
        <p14:creationId xmlns:p14="http://schemas.microsoft.com/office/powerpoint/2010/main" val="1001583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Acronyms Used in this Module</a:t>
            </a:r>
            <a:endParaRPr lang="en-US" dirty="0"/>
          </a:p>
        </p:txBody>
      </p:sp>
      <p:sp>
        <p:nvSpPr>
          <p:cNvPr id="3" name="Content Placeholder 2"/>
          <p:cNvSpPr>
            <a:spLocks noGrp="1"/>
          </p:cNvSpPr>
          <p:nvPr>
            <p:ph idx="1"/>
          </p:nvPr>
        </p:nvSpPr>
        <p:spPr/>
        <p:txBody>
          <a:bodyPr>
            <a:normAutofit/>
          </a:bodyPr>
          <a:lstStyle/>
          <a:p>
            <a:pPr indent="4763">
              <a:buNone/>
            </a:pPr>
            <a:r>
              <a:rPr lang="en-US" b="1" dirty="0" smtClean="0"/>
              <a:t>DOT	</a:t>
            </a:r>
            <a:r>
              <a:rPr lang="en-US" dirty="0" smtClean="0"/>
              <a:t>Department of Transportation</a:t>
            </a:r>
          </a:p>
          <a:p>
            <a:pPr indent="4763">
              <a:buNone/>
            </a:pPr>
            <a:r>
              <a:rPr lang="en-US" b="1" dirty="0" smtClean="0"/>
              <a:t>HOS</a:t>
            </a:r>
            <a:r>
              <a:rPr lang="en-US" dirty="0" smtClean="0"/>
              <a:t>	Hours of Service </a:t>
            </a:r>
          </a:p>
          <a:p>
            <a:pPr indent="4763">
              <a:buNone/>
            </a:pPr>
            <a:r>
              <a:rPr lang="en-US" b="1" dirty="0" smtClean="0"/>
              <a:t>FAST</a:t>
            </a:r>
            <a:r>
              <a:rPr lang="en-US" dirty="0" smtClean="0"/>
              <a:t>	Fatigue Avoidance Scheduling Tool®</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1 Quiz</a:t>
            </a:r>
          </a:p>
        </p:txBody>
      </p:sp>
      <p:sp>
        <p:nvSpPr>
          <p:cNvPr id="3" name="Content Placeholder 2"/>
          <p:cNvSpPr>
            <a:spLocks noGrp="1"/>
          </p:cNvSpPr>
          <p:nvPr>
            <p:ph idx="1"/>
          </p:nvPr>
        </p:nvSpPr>
        <p:spPr/>
        <p:txBody>
          <a:bodyPr>
            <a:normAutofit/>
          </a:bodyPr>
          <a:lstStyle/>
          <a:p>
            <a:pPr>
              <a:buNone/>
            </a:pPr>
            <a:r>
              <a:rPr lang="en-US" sz="2600" i="1" dirty="0" smtClean="0"/>
              <a:t>Choose the correct answer:</a:t>
            </a:r>
          </a:p>
          <a:p>
            <a:endParaRPr lang="en-US" sz="1100" dirty="0" smtClean="0"/>
          </a:p>
          <a:p>
            <a:pPr marL="0" lvl="0" indent="0">
              <a:buNone/>
            </a:pPr>
            <a:r>
              <a:rPr lang="en-US" sz="2800" dirty="0" smtClean="0"/>
              <a:t>Which of these pairs of physiological fatigue factors and their biological origin is INCORRECT?</a:t>
            </a:r>
          </a:p>
          <a:p>
            <a:pPr marL="682625" lvl="1" indent="-457200">
              <a:buFont typeface="+mj-lt"/>
              <a:buAutoNum type="alphaLcParenR"/>
            </a:pPr>
            <a:r>
              <a:rPr lang="en-US" dirty="0" smtClean="0"/>
              <a:t>Time of Day -  Biological Clock</a:t>
            </a:r>
          </a:p>
          <a:p>
            <a:pPr marL="682625" lvl="1" indent="-457200">
              <a:buFont typeface="+mj-lt"/>
              <a:buAutoNum type="alphaLcParenR"/>
            </a:pPr>
            <a:r>
              <a:rPr lang="en-US" dirty="0" smtClean="0"/>
              <a:t>Recent Sleep – Sleep History</a:t>
            </a:r>
          </a:p>
          <a:p>
            <a:pPr marL="682625" lvl="1" indent="-457200">
              <a:buFont typeface="+mj-lt"/>
              <a:buAutoNum type="alphaLcParenR"/>
            </a:pPr>
            <a:r>
              <a:rPr lang="en-US" dirty="0" smtClean="0"/>
              <a:t>Continuous Hours Awake – Biological Clock</a:t>
            </a:r>
          </a:p>
          <a:p>
            <a:pPr marL="682625" lvl="1" indent="-457200">
              <a:buFont typeface="+mj-lt"/>
              <a:buAutoNum type="alphaLcParenR"/>
            </a:pPr>
            <a:r>
              <a:rPr lang="en-US" dirty="0" smtClean="0"/>
              <a:t>Cumulative Sleep Debt – Sleep History</a:t>
            </a:r>
          </a:p>
        </p:txBody>
      </p:sp>
    </p:spTree>
    <p:extLst>
      <p:ext uri="{BB962C8B-B14F-4D97-AF65-F5344CB8AC3E}">
        <p14:creationId xmlns:p14="http://schemas.microsoft.com/office/powerpoint/2010/main" val="1001583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1 Quiz</a:t>
            </a:r>
          </a:p>
        </p:txBody>
      </p:sp>
      <p:sp>
        <p:nvSpPr>
          <p:cNvPr id="3" name="Content Placeholder 2"/>
          <p:cNvSpPr>
            <a:spLocks noGrp="1"/>
          </p:cNvSpPr>
          <p:nvPr>
            <p:ph idx="1"/>
          </p:nvPr>
        </p:nvSpPr>
        <p:spPr/>
        <p:txBody>
          <a:bodyPr>
            <a:normAutofit/>
          </a:bodyPr>
          <a:lstStyle/>
          <a:p>
            <a:pPr marL="403225" lvl="1" indent="-177800">
              <a:buNone/>
            </a:pPr>
            <a:r>
              <a:rPr lang="en-US" sz="2600" i="1" dirty="0" smtClean="0"/>
              <a:t>Choose the correct answer:</a:t>
            </a:r>
          </a:p>
          <a:p>
            <a:pPr marL="403225" lvl="1" indent="-177800">
              <a:buNone/>
            </a:pPr>
            <a:endParaRPr lang="en-US" sz="1400" dirty="0" smtClean="0"/>
          </a:p>
          <a:p>
            <a:pPr marL="0" lvl="0" indent="0">
              <a:buNone/>
            </a:pPr>
            <a:r>
              <a:rPr lang="en-US" sz="2800" dirty="0" smtClean="0"/>
              <a:t>Which of the following normal scheduling factors can contribute to fatigue?</a:t>
            </a:r>
          </a:p>
          <a:p>
            <a:pPr marL="0" lvl="0" indent="0">
              <a:buNone/>
            </a:pPr>
            <a:endParaRPr lang="en-US" sz="1400" dirty="0" smtClean="0"/>
          </a:p>
          <a:p>
            <a:pPr marL="573088" lvl="1" indent="-347663">
              <a:buFont typeface="+mj-lt"/>
              <a:buAutoNum type="alphaLcParenR"/>
            </a:pPr>
            <a:r>
              <a:rPr lang="en-US" dirty="0" smtClean="0"/>
              <a:t>Early start time</a:t>
            </a:r>
          </a:p>
          <a:p>
            <a:pPr marL="573088" lvl="1" indent="-347663">
              <a:buFont typeface="+mj-lt"/>
              <a:buAutoNum type="alphaLcParenR"/>
            </a:pPr>
            <a:r>
              <a:rPr lang="en-US" dirty="0" smtClean="0"/>
              <a:t>Night work</a:t>
            </a:r>
          </a:p>
          <a:p>
            <a:pPr marL="573088" lvl="1" indent="-347663">
              <a:buFont typeface="+mj-lt"/>
              <a:buAutoNum type="alphaLcParenR"/>
            </a:pPr>
            <a:r>
              <a:rPr lang="en-US" dirty="0" smtClean="0"/>
              <a:t>Irregularly scheduled driving periods</a:t>
            </a:r>
          </a:p>
          <a:p>
            <a:pPr marL="573088" lvl="1" indent="-347663">
              <a:buFont typeface="+mj-lt"/>
              <a:buAutoNum type="alphaLcParenR"/>
            </a:pPr>
            <a:r>
              <a:rPr lang="en-US" dirty="0" smtClean="0"/>
              <a:t>All of the above</a:t>
            </a:r>
          </a:p>
          <a:p>
            <a:endParaRPr lang="en-US" dirty="0"/>
          </a:p>
        </p:txBody>
      </p:sp>
    </p:spTree>
    <p:extLst>
      <p:ext uri="{BB962C8B-B14F-4D97-AF65-F5344CB8AC3E}">
        <p14:creationId xmlns:p14="http://schemas.microsoft.com/office/powerpoint/2010/main" val="1001583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2: Shared Responsibility in Minimizing </a:t>
            </a:r>
            <a:r>
              <a:rPr lang="en-US" dirty="0"/>
              <a:t>F</a:t>
            </a:r>
            <a:r>
              <a:rPr lang="en-US" dirty="0" smtClean="0"/>
              <a:t>atigue in Schedules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Shared Responsibility in Minimizing </a:t>
            </a:r>
            <a:r>
              <a:rPr lang="en-US" dirty="0"/>
              <a:t>F</a:t>
            </a:r>
            <a:r>
              <a:rPr lang="en-US" dirty="0" smtClean="0"/>
              <a:t>atigue in Schedules</a:t>
            </a:r>
            <a:endParaRPr lang="en-US" dirty="0"/>
          </a:p>
        </p:txBody>
      </p:sp>
      <p:graphicFrame>
        <p:nvGraphicFramePr>
          <p:cNvPr id="7" name="Content Placeholder 6" title="Regulators, management, and drivers share responsibility for fatigue management"/>
          <p:cNvGraphicFramePr>
            <a:graphicFrameLocks noGrp="1"/>
          </p:cNvGraphicFramePr>
          <p:nvPr>
            <p:ph idx="1"/>
            <p:extLst>
              <p:ext uri="{D42A27DB-BD31-4B8C-83A1-F6EECF244321}">
                <p14:modId xmlns:p14="http://schemas.microsoft.com/office/powerpoint/2010/main" val="1196889699"/>
              </p:ext>
            </p:extLst>
          </p:nvPr>
        </p:nvGraphicFramePr>
        <p:xfrm>
          <a:off x="304800" y="2209800"/>
          <a:ext cx="3657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4294967295"/>
          </p:nvPr>
        </p:nvSpPr>
        <p:spPr>
          <a:xfrm>
            <a:off x="3886200" y="1600200"/>
            <a:ext cx="5257800" cy="4525963"/>
          </a:xfrm>
        </p:spPr>
        <p:txBody>
          <a:bodyPr>
            <a:normAutofit/>
          </a:bodyPr>
          <a:lstStyle/>
          <a:p>
            <a:pPr>
              <a:spcBef>
                <a:spcPts val="0"/>
              </a:spcBef>
              <a:spcAft>
                <a:spcPts val="600"/>
              </a:spcAft>
            </a:pPr>
            <a:r>
              <a:rPr lang="en-US" sz="2400" dirty="0" smtClean="0"/>
              <a:t>Within the HOS regulations, actions taken within and outside the office can manage fatigue risk</a:t>
            </a:r>
          </a:p>
          <a:p>
            <a:pPr marL="342900" lvl="1" indent="-342900">
              <a:spcBef>
                <a:spcPts val="0"/>
              </a:spcBef>
              <a:spcAft>
                <a:spcPts val="600"/>
              </a:spcAft>
              <a:buFont typeface="Arial" pitchFamily="34" charset="0"/>
              <a:buChar char="•"/>
            </a:pPr>
            <a:r>
              <a:rPr lang="en-US" sz="2400" dirty="0" smtClean="0"/>
              <a:t>A first level of defense against fatigue is policies and practices applied by management</a:t>
            </a:r>
          </a:p>
          <a:p>
            <a:pPr marL="342900" lvl="1" indent="-342900">
              <a:spcBef>
                <a:spcPts val="0"/>
              </a:spcBef>
              <a:spcAft>
                <a:spcPts val="600"/>
              </a:spcAft>
              <a:buFont typeface="Arial" pitchFamily="34" charset="0"/>
              <a:buChar char="•"/>
            </a:pPr>
            <a:r>
              <a:rPr lang="en-US" sz="2400" dirty="0" smtClean="0"/>
              <a:t>Another level of defense against fatigue is largely the responsibility of drivers to utilize available sleep opportunities</a:t>
            </a:r>
          </a:p>
          <a:p>
            <a:pPr marL="342900" lvl="1" indent="-342900">
              <a:buFont typeface="Arial" pitchFamily="34" charset="0"/>
              <a:buChar char="•"/>
            </a:pPr>
            <a:endParaRPr lang="en-US" sz="2000"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0"/>
                                  </p:stCondLst>
                                  <p:childTnLst>
                                    <p:set>
                                      <p:cBhvr>
                                        <p:cTn id="6" dur="1" fill="hold">
                                          <p:stCondLst>
                                            <p:cond delay="0"/>
                                          </p:stCondLst>
                                        </p:cTn>
                                        <p:tgtEl>
                                          <p:spTgt spid="7">
                                            <p:graphicEl>
                                              <a:dgm id="{26DE3F94-1740-4EAE-B4FA-2BC17126F58F}"/>
                                            </p:graphicEl>
                                          </p:spTgt>
                                        </p:tgtEl>
                                        <p:attrNameLst>
                                          <p:attrName>style.visibility</p:attrName>
                                        </p:attrNameLst>
                                      </p:cBhvr>
                                      <p:to>
                                        <p:strVal val="visible"/>
                                      </p:to>
                                    </p:set>
                                    <p:animEffect transition="in" filter="fade">
                                      <p:cBhvr>
                                        <p:cTn id="7" dur="2000"/>
                                        <p:tgtEl>
                                          <p:spTgt spid="7">
                                            <p:graphicEl>
                                              <a:dgm id="{26DE3F94-1740-4EAE-B4FA-2BC17126F58F}"/>
                                            </p:graphicEl>
                                          </p:spTgt>
                                        </p:tgtEl>
                                      </p:cBhvr>
                                    </p:animEffect>
                                  </p:childTnLst>
                                </p:cTn>
                              </p:par>
                              <p:par>
                                <p:cTn id="8" presetID="10" presetClass="entr" presetSubtype="0" fill="hold" grpId="0" nodeType="withEffect">
                                  <p:stCondLst>
                                    <p:cond delay="10000"/>
                                  </p:stCondLst>
                                  <p:childTnLst>
                                    <p:set>
                                      <p:cBhvr>
                                        <p:cTn id="9" dur="1" fill="hold">
                                          <p:stCondLst>
                                            <p:cond delay="0"/>
                                          </p:stCondLst>
                                        </p:cTn>
                                        <p:tgtEl>
                                          <p:spTgt spid="7">
                                            <p:graphicEl>
                                              <a:dgm id="{20D10F18-1457-4EB7-958E-15EF45D6801A}"/>
                                            </p:graphicEl>
                                          </p:spTgt>
                                        </p:tgtEl>
                                        <p:attrNameLst>
                                          <p:attrName>style.visibility</p:attrName>
                                        </p:attrNameLst>
                                      </p:cBhvr>
                                      <p:to>
                                        <p:strVal val="visible"/>
                                      </p:to>
                                    </p:set>
                                    <p:animEffect transition="in" filter="fade">
                                      <p:cBhvr>
                                        <p:cTn id="10" dur="2000"/>
                                        <p:tgtEl>
                                          <p:spTgt spid="7">
                                            <p:graphicEl>
                                              <a:dgm id="{20D10F18-1457-4EB7-958E-15EF45D6801A}"/>
                                            </p:graphicEl>
                                          </p:spTgt>
                                        </p:tgtEl>
                                      </p:cBhvr>
                                    </p:animEffect>
                                  </p:childTnLst>
                                </p:cTn>
                              </p:par>
                              <p:par>
                                <p:cTn id="11" presetID="10" presetClass="entr" presetSubtype="0" fill="hold" grpId="0" nodeType="withEffect">
                                  <p:stCondLst>
                                    <p:cond delay="10000"/>
                                  </p:stCondLst>
                                  <p:childTnLst>
                                    <p:set>
                                      <p:cBhvr>
                                        <p:cTn id="12" dur="1" fill="hold">
                                          <p:stCondLst>
                                            <p:cond delay="0"/>
                                          </p:stCondLst>
                                        </p:cTn>
                                        <p:tgtEl>
                                          <p:spTgt spid="7">
                                            <p:graphicEl>
                                              <a:dgm id="{CB861433-09A8-4B9F-B43C-F2705FD29CA4}"/>
                                            </p:graphicEl>
                                          </p:spTgt>
                                        </p:tgtEl>
                                        <p:attrNameLst>
                                          <p:attrName>style.visibility</p:attrName>
                                        </p:attrNameLst>
                                      </p:cBhvr>
                                      <p:to>
                                        <p:strVal val="visible"/>
                                      </p:to>
                                    </p:set>
                                    <p:animEffect transition="in" filter="fade">
                                      <p:cBhvr>
                                        <p:cTn id="13" dur="2000"/>
                                        <p:tgtEl>
                                          <p:spTgt spid="7">
                                            <p:graphicEl>
                                              <a:dgm id="{CB861433-09A8-4B9F-B43C-F2705FD29CA4}"/>
                                            </p:graphicEl>
                                          </p:spTgt>
                                        </p:tgtEl>
                                      </p:cBhvr>
                                    </p:animEffect>
                                  </p:childTnLst>
                                </p:cTn>
                              </p:par>
                              <p:par>
                                <p:cTn id="14" presetID="10" presetClass="entr" presetSubtype="0" fill="hold" grpId="0" nodeType="withEffect">
                                  <p:stCondLst>
                                    <p:cond delay="10000"/>
                                  </p:stCondLst>
                                  <p:childTnLst>
                                    <p:set>
                                      <p:cBhvr>
                                        <p:cTn id="15" dur="1" fill="hold">
                                          <p:stCondLst>
                                            <p:cond delay="0"/>
                                          </p:stCondLst>
                                        </p:cTn>
                                        <p:tgtEl>
                                          <p:spTgt spid="7">
                                            <p:graphicEl>
                                              <a:dgm id="{FE3D06A3-056E-479E-ACD6-2F10748BBA51}"/>
                                            </p:graphicEl>
                                          </p:spTgt>
                                        </p:tgtEl>
                                        <p:attrNameLst>
                                          <p:attrName>style.visibility</p:attrName>
                                        </p:attrNameLst>
                                      </p:cBhvr>
                                      <p:to>
                                        <p:strVal val="visible"/>
                                      </p:to>
                                    </p:set>
                                    <p:animEffect transition="in" filter="fade">
                                      <p:cBhvr>
                                        <p:cTn id="16" dur="2000"/>
                                        <p:tgtEl>
                                          <p:spTgt spid="7">
                                            <p:graphicEl>
                                              <a:dgm id="{FE3D06A3-056E-479E-ACD6-2F10748BBA51}"/>
                                            </p:graphicEl>
                                          </p:spTgt>
                                        </p:tgtEl>
                                      </p:cBhvr>
                                    </p:animEffect>
                                  </p:childTnLst>
                                </p:cTn>
                              </p:par>
                              <p:par>
                                <p:cTn id="17" presetID="10" presetClass="entr" presetSubtype="0" fill="hold" grpId="0" nodeType="withEffect">
                                  <p:stCondLst>
                                    <p:cond delay="10000"/>
                                  </p:stCondLst>
                                  <p:childTnLst>
                                    <p:set>
                                      <p:cBhvr>
                                        <p:cTn id="18" dur="1" fill="hold">
                                          <p:stCondLst>
                                            <p:cond delay="0"/>
                                          </p:stCondLst>
                                        </p:cTn>
                                        <p:tgtEl>
                                          <p:spTgt spid="7">
                                            <p:graphicEl>
                                              <a:dgm id="{CAE65301-9131-410E-B558-0D223DE990D2}"/>
                                            </p:graphicEl>
                                          </p:spTgt>
                                        </p:tgtEl>
                                        <p:attrNameLst>
                                          <p:attrName>style.visibility</p:attrName>
                                        </p:attrNameLst>
                                      </p:cBhvr>
                                      <p:to>
                                        <p:strVal val="visible"/>
                                      </p:to>
                                    </p:set>
                                    <p:animEffect transition="in" filter="fade">
                                      <p:cBhvr>
                                        <p:cTn id="19" dur="2000"/>
                                        <p:tgtEl>
                                          <p:spTgt spid="7">
                                            <p:graphicEl>
                                              <a:dgm id="{CAE65301-9131-410E-B558-0D223DE990D2}"/>
                                            </p:graphicEl>
                                          </p:spTgt>
                                        </p:tgtEl>
                                      </p:cBhvr>
                                    </p:animEffect>
                                  </p:childTnLst>
                                </p:cTn>
                              </p:par>
                              <p:par>
                                <p:cTn id="20" presetID="10" presetClass="entr" presetSubtype="0" fill="hold" grpId="0" nodeType="withEffect">
                                  <p:stCondLst>
                                    <p:cond delay="10000"/>
                                  </p:stCondLst>
                                  <p:childTnLst>
                                    <p:set>
                                      <p:cBhvr>
                                        <p:cTn id="21" dur="1" fill="hold">
                                          <p:stCondLst>
                                            <p:cond delay="0"/>
                                          </p:stCondLst>
                                        </p:cTn>
                                        <p:tgtEl>
                                          <p:spTgt spid="7">
                                            <p:graphicEl>
                                              <a:dgm id="{9EA7BA6B-D1FC-4DC1-958E-1A25B5A0904F}"/>
                                            </p:graphicEl>
                                          </p:spTgt>
                                        </p:tgtEl>
                                        <p:attrNameLst>
                                          <p:attrName>style.visibility</p:attrName>
                                        </p:attrNameLst>
                                      </p:cBhvr>
                                      <p:to>
                                        <p:strVal val="visible"/>
                                      </p:to>
                                    </p:set>
                                    <p:animEffect transition="in" filter="fade">
                                      <p:cBhvr>
                                        <p:cTn id="22" dur="2000"/>
                                        <p:tgtEl>
                                          <p:spTgt spid="7">
                                            <p:graphicEl>
                                              <a:dgm id="{9EA7BA6B-D1FC-4DC1-958E-1A25B5A0904F}"/>
                                            </p:graphicEl>
                                          </p:spTgt>
                                        </p:tgtEl>
                                      </p:cBhvr>
                                    </p:animEffect>
                                  </p:childTnLst>
                                </p:cTn>
                              </p:par>
                              <p:par>
                                <p:cTn id="23" presetID="10" presetClass="entr" presetSubtype="0" fill="hold" grpId="0" nodeType="withEffect">
                                  <p:stCondLst>
                                    <p:cond delay="10000"/>
                                  </p:stCondLst>
                                  <p:childTnLst>
                                    <p:set>
                                      <p:cBhvr>
                                        <p:cTn id="24" dur="1" fill="hold">
                                          <p:stCondLst>
                                            <p:cond delay="0"/>
                                          </p:stCondLst>
                                        </p:cTn>
                                        <p:tgtEl>
                                          <p:spTgt spid="7">
                                            <p:graphicEl>
                                              <a:dgm id="{4FC5F6AC-60D5-4E49-8B55-4CB82BD9528B}"/>
                                            </p:graphicEl>
                                          </p:spTgt>
                                        </p:tgtEl>
                                        <p:attrNameLst>
                                          <p:attrName>style.visibility</p:attrName>
                                        </p:attrNameLst>
                                      </p:cBhvr>
                                      <p:to>
                                        <p:strVal val="visible"/>
                                      </p:to>
                                    </p:set>
                                    <p:animEffect transition="in" filter="fade">
                                      <p:cBhvr>
                                        <p:cTn id="25" dur="2000"/>
                                        <p:tgtEl>
                                          <p:spTgt spid="7">
                                            <p:graphicEl>
                                              <a:dgm id="{4FC5F6AC-60D5-4E49-8B55-4CB82BD95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dirty="0" smtClean="0"/>
              <a:t>Shared Responsibility: </a:t>
            </a:r>
            <a:br>
              <a:rPr lang="en-US" sz="4000" dirty="0" smtClean="0"/>
            </a:br>
            <a:r>
              <a:rPr lang="en-US" sz="4000" dirty="0" smtClean="0"/>
              <a:t>In the Office (1 of 2) </a:t>
            </a:r>
            <a:endParaRPr lang="en-US" sz="4000" dirty="0"/>
          </a:p>
        </p:txBody>
      </p:sp>
      <p:sp>
        <p:nvSpPr>
          <p:cNvPr id="3" name="Content Placeholder 2"/>
          <p:cNvSpPr>
            <a:spLocks noGrp="1"/>
          </p:cNvSpPr>
          <p:nvPr>
            <p:ph idx="1"/>
          </p:nvPr>
        </p:nvSpPr>
        <p:spPr/>
        <p:txBody>
          <a:bodyPr>
            <a:noAutofit/>
          </a:bodyPr>
          <a:lstStyle/>
          <a:p>
            <a:pPr marL="342900" lvl="1" indent="-342900">
              <a:buFont typeface="Arial" pitchFamily="34" charset="0"/>
              <a:buChar char="•"/>
            </a:pPr>
            <a:r>
              <a:rPr lang="en-US" sz="2400" dirty="0" smtClean="0"/>
              <a:t>Management, planning and dispatch establish a driver’s work demands</a:t>
            </a:r>
          </a:p>
          <a:p>
            <a:pPr marL="342900" lvl="1" indent="-342900">
              <a:buFont typeface="Arial" pitchFamily="34" charset="0"/>
              <a:buChar char="•"/>
            </a:pPr>
            <a:r>
              <a:rPr lang="en-US" sz="2400" dirty="0" smtClean="0"/>
              <a:t>The driving schedule, then, determines the available opportunities to obtain sufficient sleep to be alert</a:t>
            </a:r>
          </a:p>
          <a:p>
            <a:pPr marL="342900" lvl="1" indent="-342900">
              <a:buFont typeface="Arial" pitchFamily="34" charset="0"/>
              <a:buChar char="•"/>
            </a:pPr>
            <a:r>
              <a:rPr lang="en-US" sz="2400" dirty="0" smtClean="0"/>
              <a:t>Scheduling and routing also can determine the access to rest facilities </a:t>
            </a:r>
          </a:p>
          <a:p>
            <a:r>
              <a:rPr lang="en-US" sz="2400" dirty="0" smtClean="0"/>
              <a:t>Promote environment that encourages drivers to get enough sleep and safely manage their fatigue</a:t>
            </a:r>
          </a:p>
          <a:p>
            <a:r>
              <a:rPr lang="en-US" sz="2400" dirty="0" smtClean="0"/>
              <a:t>Promote environment and culture that recognizes fatigue as a significant physiological risk to safety</a:t>
            </a:r>
          </a:p>
        </p:txBody>
      </p:sp>
      <p:graphicFrame>
        <p:nvGraphicFramePr>
          <p:cNvPr id="4" name="Content Placeholder 6"/>
          <p:cNvGraphicFramePr>
            <a:graphicFrameLocks/>
          </p:cNvGraphicFramePr>
          <p:nvPr>
            <p:extLst>
              <p:ext uri="{D42A27DB-BD31-4B8C-83A1-F6EECF244321}">
                <p14:modId xmlns:p14="http://schemas.microsoft.com/office/powerpoint/2010/main" val="1616563732"/>
              </p:ext>
            </p:extLst>
          </p:nvPr>
        </p:nvGraphicFramePr>
        <p:xfrm>
          <a:off x="7239000" y="-76200"/>
          <a:ext cx="1676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42900" lvl="1" indent="-342900">
              <a:buNone/>
            </a:pPr>
            <a:r>
              <a:rPr lang="en-US" dirty="0" smtClean="0"/>
              <a:t>Schedule Predictability:</a:t>
            </a:r>
          </a:p>
          <a:p>
            <a:pPr marL="342900" lvl="1" indent="-342900">
              <a:buFont typeface="Arial" pitchFamily="34" charset="0"/>
              <a:buChar char="•"/>
            </a:pPr>
            <a:r>
              <a:rPr lang="en-US" sz="2400" dirty="0" smtClean="0"/>
              <a:t>Responsiveness to management and customer demands often implies rapid management of driver resources and last- minute changes to scheduling</a:t>
            </a:r>
          </a:p>
          <a:p>
            <a:r>
              <a:rPr lang="en-US" sz="2400" dirty="0" smtClean="0"/>
              <a:t>Adopt practices that give the driver advance information about scheduling that supports driver planning a work/rest schedule</a:t>
            </a:r>
          </a:p>
          <a:p>
            <a:r>
              <a:rPr lang="en-US" sz="2400" dirty="0" smtClean="0"/>
              <a:t>Reliable information on scheduled appointments, received in advance, is key to a driver’s ability to plan the most effective sleep and nap opportunities </a:t>
            </a:r>
          </a:p>
        </p:txBody>
      </p:sp>
      <p:sp>
        <p:nvSpPr>
          <p:cNvPr id="6" name="Title 1"/>
          <p:cNvSpPr>
            <a:spLocks noGrp="1"/>
          </p:cNvSpPr>
          <p:nvPr>
            <p:ph type="title"/>
          </p:nvPr>
        </p:nvSpPr>
        <p:spPr/>
        <p:txBody>
          <a:bodyPr>
            <a:noAutofit/>
          </a:bodyPr>
          <a:lstStyle/>
          <a:p>
            <a:pPr lvl="0"/>
            <a:r>
              <a:rPr lang="en-US" sz="4000" dirty="0" smtClean="0"/>
              <a:t>Shared Responsibility: </a:t>
            </a:r>
            <a:br>
              <a:rPr lang="en-US" sz="4000" dirty="0" smtClean="0"/>
            </a:br>
            <a:r>
              <a:rPr lang="en-US" sz="4000" dirty="0" smtClean="0"/>
              <a:t>In the Office (2 of 2) </a:t>
            </a:r>
            <a:endParaRPr lang="en-US" sz="4000" dirty="0"/>
          </a:p>
        </p:txBody>
      </p:sp>
      <p:graphicFrame>
        <p:nvGraphicFramePr>
          <p:cNvPr id="7" name="Content Placeholder 6"/>
          <p:cNvGraphicFramePr>
            <a:graphicFrameLocks/>
          </p:cNvGraphicFramePr>
          <p:nvPr>
            <p:extLst>
              <p:ext uri="{D42A27DB-BD31-4B8C-83A1-F6EECF244321}">
                <p14:modId xmlns:p14="http://schemas.microsoft.com/office/powerpoint/2010/main" val="1691978641"/>
              </p:ext>
            </p:extLst>
          </p:nvPr>
        </p:nvGraphicFramePr>
        <p:xfrm>
          <a:off x="7239000" y="-76200"/>
          <a:ext cx="1676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dirty="0" smtClean="0"/>
              <a:t>Consider Fatigue in                     Resource </a:t>
            </a:r>
            <a:r>
              <a:rPr lang="en-US" sz="4000" dirty="0"/>
              <a:t>A</a:t>
            </a:r>
            <a:r>
              <a:rPr lang="en-US" sz="4000" dirty="0" smtClean="0"/>
              <a:t>llocation</a:t>
            </a:r>
            <a:endParaRPr lang="en-US" sz="4000" dirty="0"/>
          </a:p>
        </p:txBody>
      </p:sp>
      <p:sp>
        <p:nvSpPr>
          <p:cNvPr id="3" name="Content Placeholder 2"/>
          <p:cNvSpPr>
            <a:spLocks noGrp="1"/>
          </p:cNvSpPr>
          <p:nvPr>
            <p:ph idx="1"/>
          </p:nvPr>
        </p:nvSpPr>
        <p:spPr>
          <a:xfrm>
            <a:off x="457200" y="1371600"/>
            <a:ext cx="8229600" cy="5024452"/>
          </a:xfrm>
        </p:spPr>
        <p:txBody>
          <a:bodyPr>
            <a:spAutoFit/>
          </a:bodyPr>
          <a:lstStyle/>
          <a:p>
            <a:pPr lvl="1">
              <a:spcBef>
                <a:spcPts val="300"/>
              </a:spcBef>
              <a:buFont typeface="Arial" pitchFamily="34" charset="0"/>
              <a:buChar char="•"/>
            </a:pPr>
            <a:r>
              <a:rPr lang="en-US" dirty="0" smtClean="0"/>
              <a:t>Leverage resources to provide drivers with night-time opportunities to sleep</a:t>
            </a:r>
          </a:p>
          <a:p>
            <a:pPr lvl="1">
              <a:spcBef>
                <a:spcPts val="300"/>
              </a:spcBef>
              <a:buFont typeface="Arial" pitchFamily="34" charset="0"/>
              <a:buChar char="•"/>
            </a:pPr>
            <a:r>
              <a:rPr lang="en-US" dirty="0" smtClean="0"/>
              <a:t>Schedule appointments that favor opportunities to nap</a:t>
            </a:r>
          </a:p>
          <a:p>
            <a:pPr lvl="1">
              <a:spcBef>
                <a:spcPts val="300"/>
              </a:spcBef>
              <a:buFont typeface="Arial" pitchFamily="34" charset="0"/>
              <a:buChar char="•"/>
            </a:pPr>
            <a:r>
              <a:rPr lang="en-US" dirty="0" smtClean="0"/>
              <a:t>Favor sequence of duty periods that maximize time to recover from sleep debt during restart </a:t>
            </a:r>
          </a:p>
          <a:p>
            <a:pPr lvl="1">
              <a:spcBef>
                <a:spcPts val="300"/>
              </a:spcBef>
              <a:buFont typeface="Arial" pitchFamily="34" charset="0"/>
              <a:buChar char="•"/>
            </a:pPr>
            <a:r>
              <a:rPr lang="en-US" dirty="0" smtClean="0"/>
              <a:t>Schedule drivers in line with natural time of day preferences</a:t>
            </a:r>
          </a:p>
          <a:p>
            <a:pPr lvl="1">
              <a:spcBef>
                <a:spcPts val="300"/>
              </a:spcBef>
              <a:buFont typeface="Arial" pitchFamily="34" charset="0"/>
              <a:buChar char="•"/>
            </a:pPr>
            <a:r>
              <a:rPr lang="en-US" dirty="0" smtClean="0"/>
              <a:t>Promote regularity of schedule and/or advanced notice to help driver with planning</a:t>
            </a:r>
          </a:p>
          <a:p>
            <a:pPr lvl="1">
              <a:spcBef>
                <a:spcPts val="300"/>
              </a:spcBef>
              <a:buFont typeface="Arial" pitchFamily="34" charset="0"/>
              <a:buChar char="•"/>
            </a:pPr>
            <a:r>
              <a:rPr lang="en-US" dirty="0" smtClean="0"/>
              <a:t>Query about fatigue levels in assignment revisions</a:t>
            </a:r>
          </a:p>
        </p:txBody>
      </p:sp>
      <p:graphicFrame>
        <p:nvGraphicFramePr>
          <p:cNvPr id="6" name="Content Placeholder 6"/>
          <p:cNvGraphicFramePr>
            <a:graphicFrameLocks/>
          </p:cNvGraphicFramePr>
          <p:nvPr>
            <p:extLst>
              <p:ext uri="{D42A27DB-BD31-4B8C-83A1-F6EECF244321}">
                <p14:modId xmlns:p14="http://schemas.microsoft.com/office/powerpoint/2010/main" val="3884070546"/>
              </p:ext>
            </p:extLst>
          </p:nvPr>
        </p:nvGraphicFramePr>
        <p:xfrm>
          <a:off x="7239000" y="-76200"/>
          <a:ext cx="1676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Shared Responsibility: </a:t>
            </a:r>
            <a:br>
              <a:rPr lang="en-US" sz="4000" dirty="0" smtClean="0"/>
            </a:br>
            <a:r>
              <a:rPr lang="en-US" sz="4000" dirty="0" smtClean="0"/>
              <a:t>On the Road (1 of 4)</a:t>
            </a:r>
            <a:endParaRPr lang="en-US" sz="4000" dirty="0"/>
          </a:p>
        </p:txBody>
      </p:sp>
      <p:sp>
        <p:nvSpPr>
          <p:cNvPr id="3" name="Content Placeholder 2"/>
          <p:cNvSpPr>
            <a:spLocks noGrp="1"/>
          </p:cNvSpPr>
          <p:nvPr>
            <p:ph idx="1"/>
          </p:nvPr>
        </p:nvSpPr>
        <p:spPr/>
        <p:txBody>
          <a:bodyPr>
            <a:normAutofit lnSpcReduction="10000"/>
          </a:bodyPr>
          <a:lstStyle/>
          <a:p>
            <a:r>
              <a:rPr lang="en-US" sz="2800" dirty="0" smtClean="0"/>
              <a:t>The driver can act to mitigate fatigue</a:t>
            </a:r>
          </a:p>
          <a:p>
            <a:r>
              <a:rPr lang="en-US" sz="2800" dirty="0" smtClean="0"/>
              <a:t>A driver works within operational pressures, but has some control over immediate trip planning</a:t>
            </a:r>
          </a:p>
          <a:p>
            <a:pPr marL="342900" lvl="1" indent="-342900">
              <a:buFont typeface="Arial" pitchFamily="34" charset="0"/>
              <a:buChar char="•"/>
            </a:pPr>
            <a:r>
              <a:rPr lang="en-US" dirty="0" smtClean="0"/>
              <a:t>Support planning choices that promote adequate sleep:</a:t>
            </a:r>
          </a:p>
          <a:p>
            <a:pPr marL="742950" lvl="2" indent="-342900">
              <a:buFont typeface="Symbol" pitchFamily="18" charset="2"/>
              <a:buChar char="-"/>
            </a:pPr>
            <a:r>
              <a:rPr lang="en-US" dirty="0" smtClean="0"/>
              <a:t>Planning for adequate rest stops during long haul driving  </a:t>
            </a:r>
          </a:p>
          <a:p>
            <a:pPr marL="742950" lvl="2" indent="-342900">
              <a:buFont typeface="Symbol" pitchFamily="18" charset="2"/>
              <a:buChar char="-"/>
            </a:pPr>
            <a:r>
              <a:rPr lang="en-US" dirty="0" smtClean="0"/>
              <a:t>Making use of naps to supplement sleep</a:t>
            </a:r>
          </a:p>
          <a:p>
            <a:pPr marL="742950" lvl="2" indent="-342900">
              <a:buFont typeface="Symbol" pitchFamily="18" charset="2"/>
              <a:buChar char="-"/>
            </a:pPr>
            <a:r>
              <a:rPr lang="en-US" dirty="0" smtClean="0"/>
              <a:t>Considering the timing of sleep:  night-time is more beneficial than day-time sleep but all sleep is helpful</a:t>
            </a:r>
          </a:p>
          <a:p>
            <a:pPr marL="742950" lvl="2" indent="-342900">
              <a:buFont typeface="Symbol" pitchFamily="18" charset="2"/>
              <a:buChar char="-"/>
            </a:pPr>
            <a:r>
              <a:rPr lang="en-US" dirty="0" smtClean="0"/>
              <a:t>Keeping sleep times as stable as possible</a:t>
            </a:r>
          </a:p>
          <a:p>
            <a:pPr marL="742950" lvl="2" indent="-342900">
              <a:buFont typeface="Symbol" pitchFamily="18" charset="2"/>
              <a:buChar char="-"/>
            </a:pPr>
            <a:r>
              <a:rPr lang="en-US" dirty="0" smtClean="0"/>
              <a:t>Considering  a nap prior to an evening departure</a:t>
            </a:r>
          </a:p>
        </p:txBody>
      </p:sp>
      <p:graphicFrame>
        <p:nvGraphicFramePr>
          <p:cNvPr id="5" name="Content Placeholder 6"/>
          <p:cNvGraphicFramePr>
            <a:graphicFrameLocks/>
          </p:cNvGraphicFramePr>
          <p:nvPr>
            <p:extLst>
              <p:ext uri="{D42A27DB-BD31-4B8C-83A1-F6EECF244321}">
                <p14:modId xmlns:p14="http://schemas.microsoft.com/office/powerpoint/2010/main" val="1264460739"/>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3000"/>
                                        <p:tgtEl>
                                          <p:spTgt spid="3">
                                            <p:txEl>
                                              <p:pRg st="3" end="3"/>
                                            </p:txEl>
                                          </p:spTgt>
                                        </p:tgtEl>
                                      </p:cBhvr>
                                    </p:animEffect>
                                  </p:childTnLst>
                                </p:cTn>
                              </p:par>
                              <p:par>
                                <p:cTn id="8" presetID="10" presetClass="entr" presetSubtype="0" fill="hold" nodeType="withEffect">
                                  <p:stCondLst>
                                    <p:cond delay="2700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3000"/>
                                        <p:tgtEl>
                                          <p:spTgt spid="3">
                                            <p:txEl>
                                              <p:pRg st="4" end="4"/>
                                            </p:txEl>
                                          </p:spTgt>
                                        </p:tgtEl>
                                      </p:cBhvr>
                                    </p:animEffect>
                                  </p:childTnLst>
                                </p:cTn>
                              </p:par>
                              <p:par>
                                <p:cTn id="11" presetID="10" presetClass="entr" presetSubtype="0" fill="hold" nodeType="withEffect">
                                  <p:stCondLst>
                                    <p:cond delay="270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3000"/>
                                        <p:tgtEl>
                                          <p:spTgt spid="3">
                                            <p:txEl>
                                              <p:pRg st="5" end="5"/>
                                            </p:txEl>
                                          </p:spTgt>
                                        </p:tgtEl>
                                      </p:cBhvr>
                                    </p:animEffect>
                                  </p:childTnLst>
                                </p:cTn>
                              </p:par>
                              <p:par>
                                <p:cTn id="14" presetID="10" presetClass="entr" presetSubtype="0" fill="hold" nodeType="withEffect">
                                  <p:stCondLst>
                                    <p:cond delay="2700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3000"/>
                                        <p:tgtEl>
                                          <p:spTgt spid="3">
                                            <p:txEl>
                                              <p:pRg st="6" end="6"/>
                                            </p:txEl>
                                          </p:spTgt>
                                        </p:tgtEl>
                                      </p:cBhvr>
                                    </p:animEffect>
                                  </p:childTnLst>
                                </p:cTn>
                              </p:par>
                              <p:par>
                                <p:cTn id="17" presetID="10" presetClass="entr" presetSubtype="0" fill="hold" nodeType="withEffect">
                                  <p:stCondLst>
                                    <p:cond delay="2700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dirty="0" smtClean="0"/>
              <a:t>Driver responsibility to obtain adequate sleep on workdays and recovery periods is a key ingredient to fatigue management</a:t>
            </a:r>
          </a:p>
          <a:p>
            <a:pPr lvl="1"/>
            <a:r>
              <a:rPr lang="en-US" sz="2400" dirty="0" smtClean="0"/>
              <a:t>Follow principles of sleep hygiene</a:t>
            </a:r>
          </a:p>
          <a:p>
            <a:pPr lvl="1"/>
            <a:r>
              <a:rPr lang="en-US" sz="2400" dirty="0" smtClean="0"/>
              <a:t>Seek treatment for medical conditions including sleep disorders</a:t>
            </a:r>
          </a:p>
          <a:p>
            <a:r>
              <a:rPr lang="en-US" sz="2800" dirty="0" smtClean="0"/>
              <a:t>Sleep during Recovery periods</a:t>
            </a:r>
          </a:p>
          <a:p>
            <a:pPr lvl="1"/>
            <a:r>
              <a:rPr lang="en-US" sz="2400" dirty="0" smtClean="0"/>
              <a:t>Wherever possible, favor scheduling and planning choices that provide adequate time to recover from sleep debt. </a:t>
            </a:r>
          </a:p>
          <a:p>
            <a:pPr lvl="1"/>
            <a:r>
              <a:rPr lang="en-US" sz="2400" dirty="0" smtClean="0"/>
              <a:t>Any sleep is good but nighttime sleep is best</a:t>
            </a:r>
          </a:p>
          <a:p>
            <a:pPr lvl="1"/>
            <a:r>
              <a:rPr lang="en-US" sz="2400" dirty="0" smtClean="0"/>
              <a:t>Fill up the sleep reservoir during recovery</a:t>
            </a:r>
          </a:p>
          <a:p>
            <a:pPr marL="342900" lvl="1" indent="-342900">
              <a:buFont typeface="Arial" pitchFamily="34" charset="0"/>
              <a:buChar char="•"/>
            </a:pPr>
            <a:endParaRPr lang="en-US" sz="4800" dirty="0" smtClean="0"/>
          </a:p>
          <a:p>
            <a:endParaRPr lang="en-US" sz="8000" dirty="0" smtClean="0"/>
          </a:p>
          <a:p>
            <a:endParaRPr lang="en-US" dirty="0"/>
          </a:p>
        </p:txBody>
      </p:sp>
      <p:sp>
        <p:nvSpPr>
          <p:cNvPr id="4" name="Title 3"/>
          <p:cNvSpPr>
            <a:spLocks noGrp="1"/>
          </p:cNvSpPr>
          <p:nvPr>
            <p:ph type="title"/>
          </p:nvPr>
        </p:nvSpPr>
        <p:spPr/>
        <p:txBody>
          <a:bodyPr>
            <a:normAutofit fontScale="90000"/>
          </a:bodyPr>
          <a:lstStyle/>
          <a:p>
            <a:r>
              <a:rPr lang="en-US" dirty="0"/>
              <a:t>Shared Responsibility: </a:t>
            </a:r>
            <a:br>
              <a:rPr lang="en-US" dirty="0"/>
            </a:br>
            <a:r>
              <a:rPr lang="en-US" dirty="0"/>
              <a:t>On the Road </a:t>
            </a:r>
            <a:r>
              <a:rPr lang="en-US" dirty="0" smtClean="0"/>
              <a:t>(2 </a:t>
            </a:r>
            <a:r>
              <a:rPr lang="en-US" dirty="0"/>
              <a:t>of 4)</a:t>
            </a:r>
          </a:p>
        </p:txBody>
      </p:sp>
      <p:graphicFrame>
        <p:nvGraphicFramePr>
          <p:cNvPr id="8" name="Content Placeholder 6"/>
          <p:cNvGraphicFramePr>
            <a:graphicFrameLocks/>
          </p:cNvGraphicFramePr>
          <p:nvPr>
            <p:extLst>
              <p:ext uri="{D42A27DB-BD31-4B8C-83A1-F6EECF244321}">
                <p14:modId xmlns:p14="http://schemas.microsoft.com/office/powerpoint/2010/main" val="3024262612"/>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42900" lvl="1" indent="-342900">
              <a:spcBef>
                <a:spcPts val="0"/>
              </a:spcBef>
              <a:buFont typeface="Arial" pitchFamily="34" charset="0"/>
              <a:buChar char="•"/>
            </a:pPr>
            <a:r>
              <a:rPr lang="en-US" sz="2400" dirty="0" smtClean="0"/>
              <a:t>Naps:</a:t>
            </a:r>
          </a:p>
          <a:p>
            <a:pPr lvl="1">
              <a:spcBef>
                <a:spcPts val="0"/>
              </a:spcBef>
            </a:pPr>
            <a:r>
              <a:rPr lang="en-US" sz="2200" dirty="0" smtClean="0"/>
              <a:t>Any sleep is beneficial and daytime naps can supplement primary sleep at night</a:t>
            </a:r>
          </a:p>
          <a:p>
            <a:pPr lvl="1">
              <a:spcBef>
                <a:spcPts val="0"/>
              </a:spcBef>
            </a:pPr>
            <a:r>
              <a:rPr lang="en-US" sz="2200" dirty="0" smtClean="0"/>
              <a:t>Longer naps can allow a person to get into deep sleep</a:t>
            </a:r>
          </a:p>
          <a:p>
            <a:pPr lvl="1">
              <a:spcBef>
                <a:spcPts val="0"/>
              </a:spcBef>
            </a:pPr>
            <a:r>
              <a:rPr lang="en-US" sz="2200" dirty="0" smtClean="0"/>
              <a:t>Awakening from deep sleep makes sleep inertia more likely</a:t>
            </a:r>
          </a:p>
          <a:p>
            <a:pPr>
              <a:spcBef>
                <a:spcPts val="0"/>
              </a:spcBef>
            </a:pPr>
            <a:r>
              <a:rPr lang="en-US" sz="2400" dirty="0" smtClean="0"/>
              <a:t>The temporary effects of sleep inertia can undermine performance</a:t>
            </a:r>
          </a:p>
          <a:p>
            <a:pPr>
              <a:spcBef>
                <a:spcPts val="0"/>
              </a:spcBef>
            </a:pPr>
            <a:r>
              <a:rPr lang="en-US" sz="2400" dirty="0" smtClean="0"/>
              <a:t>Allow enough time for recovery from naps and use strategies to help dissipate the effects:</a:t>
            </a:r>
          </a:p>
          <a:p>
            <a:pPr lvl="1">
              <a:spcBef>
                <a:spcPts val="0"/>
              </a:spcBef>
            </a:pPr>
            <a:r>
              <a:rPr lang="en-US" sz="2200" dirty="0" smtClean="0"/>
              <a:t>Light/Noise  exposure</a:t>
            </a:r>
          </a:p>
          <a:p>
            <a:pPr lvl="1">
              <a:spcBef>
                <a:spcPts val="0"/>
              </a:spcBef>
            </a:pPr>
            <a:r>
              <a:rPr lang="en-US" sz="2200" dirty="0" smtClean="0"/>
              <a:t>Physical activity</a:t>
            </a:r>
          </a:p>
          <a:p>
            <a:pPr lvl="1">
              <a:spcBef>
                <a:spcPts val="0"/>
              </a:spcBef>
            </a:pPr>
            <a:r>
              <a:rPr lang="en-US" sz="2200" dirty="0" smtClean="0"/>
              <a:t>Caffeine</a:t>
            </a:r>
            <a:endParaRPr lang="en-US" sz="2400" dirty="0" smtClean="0"/>
          </a:p>
          <a:p>
            <a:endParaRPr lang="en-US" sz="2000" dirty="0" smtClean="0"/>
          </a:p>
          <a:p>
            <a:endParaRPr lang="en-US" sz="2000" dirty="0"/>
          </a:p>
        </p:txBody>
      </p:sp>
      <p:graphicFrame>
        <p:nvGraphicFramePr>
          <p:cNvPr id="6" name="Content Placeholder 6"/>
          <p:cNvGraphicFramePr>
            <a:graphicFrameLocks/>
          </p:cNvGraphicFramePr>
          <p:nvPr>
            <p:extLst>
              <p:ext uri="{D42A27DB-BD31-4B8C-83A1-F6EECF244321}">
                <p14:modId xmlns:p14="http://schemas.microsoft.com/office/powerpoint/2010/main" val="3024262612"/>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rmAutofit fontScale="90000"/>
          </a:bodyPr>
          <a:lstStyle/>
          <a:p>
            <a:r>
              <a:rPr lang="en-US" dirty="0"/>
              <a:t>Shared Responsibility: </a:t>
            </a:r>
            <a:br>
              <a:rPr lang="en-US" dirty="0"/>
            </a:br>
            <a:r>
              <a:rPr lang="en-US" dirty="0"/>
              <a:t>On the Road </a:t>
            </a:r>
            <a:r>
              <a:rPr lang="en-US" dirty="0" smtClean="0"/>
              <a:t>(3 </a:t>
            </a:r>
            <a:r>
              <a:rPr lang="en-US" dirty="0"/>
              <a:t>of 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a:t>
            </a:r>
            <a:r>
              <a:rPr lang="en-US" dirty="0" smtClean="0"/>
              <a:t>9 </a:t>
            </a:r>
            <a:r>
              <a:rPr lang="en-US" dirty="0"/>
              <a:t>Overview</a:t>
            </a:r>
          </a:p>
        </p:txBody>
      </p:sp>
      <p:sp>
        <p:nvSpPr>
          <p:cNvPr id="3" name="Content Placeholder 2"/>
          <p:cNvSpPr>
            <a:spLocks noGrp="1"/>
          </p:cNvSpPr>
          <p:nvPr>
            <p:ph idx="1"/>
          </p:nvPr>
        </p:nvSpPr>
        <p:spPr/>
        <p:txBody>
          <a:bodyPr>
            <a:normAutofit lnSpcReduction="10000"/>
          </a:bodyPr>
          <a:lstStyle/>
          <a:p>
            <a:r>
              <a:rPr lang="en-US" dirty="0" smtClean="0"/>
              <a:t>By the end of this module, you will be able to:</a:t>
            </a:r>
          </a:p>
          <a:p>
            <a:pPr lvl="1"/>
            <a:r>
              <a:rPr lang="en-US" dirty="0" smtClean="0"/>
              <a:t>Identify the factors in driver schedules that contribute to fatigue</a:t>
            </a:r>
          </a:p>
          <a:p>
            <a:pPr lvl="1"/>
            <a:r>
              <a:rPr lang="en-US" dirty="0" smtClean="0"/>
              <a:t>Understand the importance of shared responsibility in mitigating the fatigue in driver work schedules</a:t>
            </a:r>
          </a:p>
          <a:p>
            <a:pPr lvl="1"/>
            <a:r>
              <a:rPr lang="en-US" dirty="0" smtClean="0"/>
              <a:t>Maximize the benefit of scheduling tools in ongoing operations</a:t>
            </a:r>
          </a:p>
          <a:p>
            <a:pPr lvl="1"/>
            <a:r>
              <a:rPr lang="en-US" dirty="0" smtClean="0"/>
              <a:t>Develop customized strategies for managing fatigue in the fleet</a:t>
            </a:r>
          </a:p>
          <a:p>
            <a:pPr lvl="2"/>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800" dirty="0" smtClean="0"/>
              <a:t>Secondary strategies for coping with fatigue:</a:t>
            </a:r>
          </a:p>
          <a:p>
            <a:pPr lvl="1"/>
            <a:r>
              <a:rPr lang="en-US" sz="2400" dirty="0" smtClean="0"/>
              <a:t>Breaks in routine</a:t>
            </a:r>
          </a:p>
          <a:p>
            <a:pPr lvl="1"/>
            <a:r>
              <a:rPr lang="en-US" sz="2400" dirty="0" smtClean="0"/>
              <a:t>Mild exercise, postural changes</a:t>
            </a:r>
          </a:p>
          <a:p>
            <a:pPr lvl="1"/>
            <a:r>
              <a:rPr lang="en-US" sz="2400" dirty="0" smtClean="0"/>
              <a:t>Caffeinated beverages</a:t>
            </a:r>
          </a:p>
          <a:p>
            <a:pPr lvl="1"/>
            <a:r>
              <a:rPr lang="en-US" sz="2400" dirty="0" smtClean="0"/>
              <a:t>Social interaction, if not distracting</a:t>
            </a:r>
          </a:p>
          <a:p>
            <a:r>
              <a:rPr lang="en-US" sz="2800" dirty="0" smtClean="0"/>
              <a:t>All these methods are short-lived and are not a substitute of adequate sleep</a:t>
            </a:r>
          </a:p>
          <a:p>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3024262612"/>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Shared Responsibility: </a:t>
            </a:r>
            <a:br>
              <a:rPr lang="en-US" dirty="0"/>
            </a:br>
            <a:r>
              <a:rPr lang="en-US" dirty="0"/>
              <a:t>On the Road </a:t>
            </a:r>
            <a:r>
              <a:rPr lang="en-US" dirty="0" smtClean="0"/>
              <a:t>(4 </a:t>
            </a:r>
            <a:r>
              <a:rPr lang="en-US" dirty="0"/>
              <a:t>of 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a:t>
            </a:r>
            <a:r>
              <a:rPr lang="en-US" dirty="0"/>
              <a:t>2</a:t>
            </a:r>
            <a:r>
              <a:rPr lang="en-US" dirty="0" smtClean="0"/>
              <a:t> Quiz</a:t>
            </a:r>
          </a:p>
        </p:txBody>
      </p:sp>
      <p:sp>
        <p:nvSpPr>
          <p:cNvPr id="3" name="Content Placeholder 2"/>
          <p:cNvSpPr>
            <a:spLocks noGrp="1"/>
          </p:cNvSpPr>
          <p:nvPr>
            <p:ph idx="1"/>
          </p:nvPr>
        </p:nvSpPr>
        <p:spPr/>
        <p:txBody>
          <a:bodyPr numCol="1">
            <a:noAutofit/>
          </a:bodyPr>
          <a:lstStyle/>
          <a:p>
            <a:pPr>
              <a:buNone/>
            </a:pPr>
            <a:r>
              <a:rPr lang="en-US" sz="2200" i="1" dirty="0" smtClean="0"/>
              <a:t>Choose the correct answer:</a:t>
            </a:r>
          </a:p>
          <a:p>
            <a:pPr>
              <a:buNone/>
            </a:pPr>
            <a:endParaRPr lang="en-US" sz="500" i="1" dirty="0" smtClean="0"/>
          </a:p>
          <a:p>
            <a:pPr lvl="0">
              <a:buNone/>
            </a:pPr>
            <a:r>
              <a:rPr lang="en-US" sz="2400" dirty="0" smtClean="0"/>
              <a:t>In the shared responsibility for fatigue management:</a:t>
            </a:r>
          </a:p>
          <a:p>
            <a:pPr marL="395288" lvl="1" indent="-280988">
              <a:buFont typeface="+mj-lt"/>
              <a:buAutoNum type="alphaLcParenR"/>
            </a:pPr>
            <a:r>
              <a:rPr lang="en-US" sz="2400" dirty="0" smtClean="0"/>
              <a:t>Regulators schedule start and stop times for individual drivers according to fatigue management principles</a:t>
            </a:r>
          </a:p>
          <a:p>
            <a:pPr marL="395288" lvl="1" indent="-280988">
              <a:buFont typeface="+mj-lt"/>
              <a:buAutoNum type="alphaLcParenR"/>
            </a:pPr>
            <a:r>
              <a:rPr lang="en-US" sz="2400" dirty="0" smtClean="0"/>
              <a:t>Carrier management creates driver schedules based only on customer demand</a:t>
            </a:r>
          </a:p>
          <a:p>
            <a:pPr marL="395288" lvl="1" indent="-280988">
              <a:buFont typeface="+mj-lt"/>
              <a:buAutoNum type="alphaLcParenR"/>
            </a:pPr>
            <a:r>
              <a:rPr lang="en-US" sz="2400" dirty="0" smtClean="0"/>
              <a:t>Drivers must accept all conditions of HOS rules and market pressure</a:t>
            </a:r>
          </a:p>
          <a:p>
            <a:pPr marL="395288" lvl="1" indent="-280988">
              <a:buFont typeface="+mj-lt"/>
              <a:buAutoNum type="alphaLcParenR"/>
            </a:pPr>
            <a:r>
              <a:rPr lang="en-US" sz="2400" dirty="0" smtClean="0"/>
              <a:t>Regulators , management and drivers work together to create and apply a workable framework for fatigue management and safe operation</a:t>
            </a:r>
          </a:p>
        </p:txBody>
      </p:sp>
    </p:spTree>
    <p:extLst>
      <p:ext uri="{BB962C8B-B14F-4D97-AF65-F5344CB8AC3E}">
        <p14:creationId xmlns:p14="http://schemas.microsoft.com/office/powerpoint/2010/main" val="4287779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2 Quiz</a:t>
            </a:r>
          </a:p>
        </p:txBody>
      </p:sp>
      <p:sp>
        <p:nvSpPr>
          <p:cNvPr id="3" name="Content Placeholder 2"/>
          <p:cNvSpPr>
            <a:spLocks noGrp="1"/>
          </p:cNvSpPr>
          <p:nvPr>
            <p:ph idx="1"/>
          </p:nvPr>
        </p:nvSpPr>
        <p:spPr/>
        <p:txBody>
          <a:bodyPr numCol="1">
            <a:noAutofit/>
          </a:bodyPr>
          <a:lstStyle/>
          <a:p>
            <a:pPr>
              <a:buNone/>
            </a:pPr>
            <a:r>
              <a:rPr lang="en-US" sz="2200" i="1" dirty="0" smtClean="0"/>
              <a:t>Choose the correct answer:</a:t>
            </a:r>
          </a:p>
          <a:p>
            <a:pPr>
              <a:buNone/>
            </a:pPr>
            <a:endParaRPr lang="en-US" sz="800" i="1" dirty="0" smtClean="0"/>
          </a:p>
          <a:p>
            <a:pPr marL="0" indent="0">
              <a:buNone/>
            </a:pPr>
            <a:r>
              <a:rPr lang="en-US" sz="2200" dirty="0" smtClean="0"/>
              <a:t>Which of the following is NOT a useful role for management in the shared responsibility for fatigue management?</a:t>
            </a:r>
          </a:p>
          <a:p>
            <a:pPr marL="395288" lvl="1" indent="-280988">
              <a:buFont typeface="+mj-lt"/>
              <a:buAutoNum type="alphaLcParenR"/>
            </a:pPr>
            <a:r>
              <a:rPr lang="en-US" sz="2200" dirty="0" smtClean="0"/>
              <a:t>Shippers and consignees provide rest areas for drivers and schedule appointments to minimize driver fatigue risk</a:t>
            </a:r>
          </a:p>
          <a:p>
            <a:pPr marL="395288" lvl="1" indent="-280988">
              <a:buFont typeface="+mj-lt"/>
              <a:buAutoNum type="alphaLcParenR"/>
            </a:pPr>
            <a:r>
              <a:rPr lang="en-US" sz="2200" dirty="0" smtClean="0"/>
              <a:t>Management promotes a work environment that considers fatigue management an important part of overall safety assurance</a:t>
            </a:r>
          </a:p>
          <a:p>
            <a:pPr marL="395288" lvl="1" indent="-280988">
              <a:buFont typeface="+mj-lt"/>
              <a:buAutoNum type="alphaLcParenR"/>
            </a:pPr>
            <a:r>
              <a:rPr lang="en-US" sz="2200" dirty="0" smtClean="0"/>
              <a:t>Management assumes responsibility for customer service while the driver is solely responsible for on-the-road safety</a:t>
            </a:r>
          </a:p>
          <a:p>
            <a:pPr marL="395288" lvl="1" indent="-280988">
              <a:buFont typeface="+mj-lt"/>
              <a:buAutoNum type="alphaLcParenR"/>
            </a:pPr>
            <a:r>
              <a:rPr lang="en-US" sz="2200" dirty="0" smtClean="0"/>
              <a:t>Scheduling and planning work with drivers to incorporate productivity and fatigue management for safety.</a:t>
            </a:r>
          </a:p>
        </p:txBody>
      </p:sp>
    </p:spTree>
    <p:extLst>
      <p:ext uri="{BB962C8B-B14F-4D97-AF65-F5344CB8AC3E}">
        <p14:creationId xmlns:p14="http://schemas.microsoft.com/office/powerpoint/2010/main" val="4287779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2 Quiz</a:t>
            </a:r>
          </a:p>
        </p:txBody>
      </p:sp>
      <p:sp>
        <p:nvSpPr>
          <p:cNvPr id="3" name="Content Placeholder 2"/>
          <p:cNvSpPr>
            <a:spLocks noGrp="1"/>
          </p:cNvSpPr>
          <p:nvPr>
            <p:ph idx="1"/>
          </p:nvPr>
        </p:nvSpPr>
        <p:spPr/>
        <p:txBody>
          <a:bodyPr numCol="1">
            <a:noAutofit/>
          </a:bodyPr>
          <a:lstStyle/>
          <a:p>
            <a:pPr>
              <a:buNone/>
            </a:pPr>
            <a:r>
              <a:rPr lang="en-US" sz="2600" i="1" dirty="0" smtClean="0"/>
              <a:t>Choose the correct answer:</a:t>
            </a:r>
          </a:p>
          <a:p>
            <a:pPr>
              <a:buNone/>
            </a:pPr>
            <a:endParaRPr lang="en-US" sz="1050" i="1" dirty="0" smtClean="0"/>
          </a:p>
          <a:p>
            <a:pPr marL="463550" lvl="0" indent="-349250">
              <a:buNone/>
            </a:pPr>
            <a:r>
              <a:rPr lang="en-US" sz="2800" dirty="0" smtClean="0"/>
              <a:t>To help manage fatigue on the road, a driver can:</a:t>
            </a:r>
          </a:p>
          <a:p>
            <a:pPr marL="463550" lvl="0" indent="-349250">
              <a:buFont typeface="+mj-lt"/>
              <a:buAutoNum type="alphaLcParenR"/>
            </a:pPr>
            <a:r>
              <a:rPr lang="en-US" sz="2800" dirty="0" smtClean="0"/>
              <a:t>Include access to rest areas in the trip plan</a:t>
            </a:r>
          </a:p>
          <a:p>
            <a:pPr marL="463550" lvl="0" indent="-349250">
              <a:buFont typeface="+mj-lt"/>
              <a:buAutoNum type="alphaLcParenR"/>
            </a:pPr>
            <a:r>
              <a:rPr lang="en-US" sz="2800" dirty="0" smtClean="0"/>
              <a:t>Take a nap before beginning a night drive or at the first signs and symptoms of fatigue </a:t>
            </a:r>
          </a:p>
          <a:p>
            <a:pPr marL="463550" lvl="0" indent="-349250">
              <a:buFont typeface="+mj-lt"/>
              <a:buAutoNum type="alphaLcParenR"/>
            </a:pPr>
            <a:r>
              <a:rPr lang="en-US" sz="2800" dirty="0" smtClean="0"/>
              <a:t>Plan for stable sleep times wherever possible</a:t>
            </a:r>
          </a:p>
          <a:p>
            <a:pPr marL="463550" lvl="0" indent="-349250">
              <a:buFont typeface="+mj-lt"/>
              <a:buAutoNum type="alphaLcParenR"/>
            </a:pPr>
            <a:r>
              <a:rPr lang="en-US" sz="2800" dirty="0" smtClean="0"/>
              <a:t>All of the above</a:t>
            </a:r>
          </a:p>
        </p:txBody>
      </p:sp>
    </p:spTree>
    <p:extLst>
      <p:ext uri="{BB962C8B-B14F-4D97-AF65-F5344CB8AC3E}">
        <p14:creationId xmlns:p14="http://schemas.microsoft.com/office/powerpoint/2010/main" val="4287779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2 Quiz</a:t>
            </a:r>
          </a:p>
        </p:txBody>
      </p:sp>
      <p:sp>
        <p:nvSpPr>
          <p:cNvPr id="3" name="Content Placeholder 2"/>
          <p:cNvSpPr>
            <a:spLocks noGrp="1"/>
          </p:cNvSpPr>
          <p:nvPr>
            <p:ph idx="1"/>
          </p:nvPr>
        </p:nvSpPr>
        <p:spPr/>
        <p:txBody>
          <a:bodyPr numCol="1">
            <a:noAutofit/>
          </a:bodyPr>
          <a:lstStyle/>
          <a:p>
            <a:pPr>
              <a:buNone/>
            </a:pPr>
            <a:r>
              <a:rPr lang="en-US" sz="2400" i="1" dirty="0" smtClean="0"/>
              <a:t>Choose the correct answer:</a:t>
            </a:r>
          </a:p>
          <a:p>
            <a:pPr>
              <a:buNone/>
            </a:pPr>
            <a:endParaRPr lang="en-US" sz="1000" i="1" dirty="0" smtClean="0"/>
          </a:p>
          <a:p>
            <a:pPr marL="0" lvl="0" indent="0">
              <a:buNone/>
            </a:pPr>
            <a:r>
              <a:rPr lang="en-US" sz="2600" dirty="0" smtClean="0"/>
              <a:t>In the shared responsibility for fatigue management, drivers should not:</a:t>
            </a:r>
          </a:p>
          <a:p>
            <a:pPr marL="519113" lvl="0" indent="-404813">
              <a:buFont typeface="+mj-lt"/>
              <a:buAutoNum type="alphaLcParenR"/>
            </a:pPr>
            <a:r>
              <a:rPr lang="en-US" sz="2600" dirty="0" smtClean="0"/>
              <a:t>Adopt good sleep hygiene</a:t>
            </a:r>
          </a:p>
          <a:p>
            <a:pPr marL="519113" lvl="0" indent="-404813">
              <a:buFont typeface="+mj-lt"/>
              <a:buAutoNum type="alphaLcParenR"/>
            </a:pPr>
            <a:r>
              <a:rPr lang="en-US" sz="2600" dirty="0" smtClean="0"/>
              <a:t>Plan to be adequately rested before driving</a:t>
            </a:r>
          </a:p>
          <a:p>
            <a:pPr marL="519113" lvl="0" indent="-404813">
              <a:buFont typeface="+mj-lt"/>
              <a:buAutoNum type="alphaLcParenR"/>
            </a:pPr>
            <a:r>
              <a:rPr lang="en-US" sz="2600" dirty="0" smtClean="0"/>
              <a:t>Set aside the need for adequate rest during restarts at home</a:t>
            </a:r>
          </a:p>
          <a:p>
            <a:pPr marL="519113" lvl="0" indent="-404813">
              <a:buFont typeface="+mj-lt"/>
              <a:buAutoNum type="alphaLcParenR"/>
            </a:pPr>
            <a:r>
              <a:rPr lang="en-US" sz="2600" dirty="0" smtClean="0"/>
              <a:t>Sleep as long as possible, whenever possible, to alleviate sleep debt and to protect against the effects of subsequent sleep loss</a:t>
            </a:r>
          </a:p>
          <a:p>
            <a:pPr>
              <a:buNone/>
            </a:pPr>
            <a:r>
              <a:rPr lang="en-US" sz="2800" dirty="0" smtClean="0"/>
              <a:t> </a:t>
            </a:r>
          </a:p>
        </p:txBody>
      </p:sp>
    </p:spTree>
    <p:extLst>
      <p:ext uri="{BB962C8B-B14F-4D97-AF65-F5344CB8AC3E}">
        <p14:creationId xmlns:p14="http://schemas.microsoft.com/office/powerpoint/2010/main" val="4287779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2 Quiz</a:t>
            </a:r>
          </a:p>
        </p:txBody>
      </p:sp>
      <p:sp>
        <p:nvSpPr>
          <p:cNvPr id="3" name="Content Placeholder 2"/>
          <p:cNvSpPr>
            <a:spLocks noGrp="1"/>
          </p:cNvSpPr>
          <p:nvPr>
            <p:ph idx="1"/>
          </p:nvPr>
        </p:nvSpPr>
        <p:spPr/>
        <p:txBody>
          <a:bodyPr numCol="1">
            <a:noAutofit/>
          </a:bodyPr>
          <a:lstStyle/>
          <a:p>
            <a:pPr>
              <a:buNone/>
            </a:pPr>
            <a:r>
              <a:rPr lang="en-US" sz="2800" i="1" dirty="0" smtClean="0"/>
              <a:t>Choose the correct answer:</a:t>
            </a:r>
          </a:p>
          <a:p>
            <a:pPr>
              <a:buNone/>
            </a:pPr>
            <a:endParaRPr lang="en-US" sz="1050" i="1" dirty="0" smtClean="0"/>
          </a:p>
          <a:p>
            <a:pPr lvl="0">
              <a:buNone/>
            </a:pPr>
            <a:r>
              <a:rPr lang="en-US" sz="2800" dirty="0" smtClean="0"/>
              <a:t>Which of the following is NOT true:</a:t>
            </a:r>
          </a:p>
          <a:p>
            <a:pPr marL="463550" lvl="0" indent="-349250">
              <a:buFont typeface="+mj-lt"/>
              <a:buAutoNum type="alphaLcParenR"/>
            </a:pPr>
            <a:r>
              <a:rPr lang="en-US" sz="2800" dirty="0" smtClean="0"/>
              <a:t>Drivers should wait for the effects of sleep inertia to dissipate before driving after taking a nap</a:t>
            </a:r>
          </a:p>
          <a:p>
            <a:pPr marL="463550" lvl="0" indent="-349250">
              <a:buFont typeface="+mj-lt"/>
              <a:buAutoNum type="alphaLcParenR"/>
            </a:pPr>
            <a:r>
              <a:rPr lang="en-US" sz="2800" dirty="0" smtClean="0"/>
              <a:t>Light, noise and physical activity can help alleviate the effects of sleep inertia following a nap</a:t>
            </a:r>
          </a:p>
          <a:p>
            <a:pPr marL="463550" lvl="0" indent="-349250">
              <a:buFont typeface="+mj-lt"/>
              <a:buAutoNum type="alphaLcParenR"/>
            </a:pPr>
            <a:r>
              <a:rPr lang="en-US" sz="2800" dirty="0" smtClean="0"/>
              <a:t>Caffeine can substitute for lost sleep</a:t>
            </a:r>
          </a:p>
          <a:p>
            <a:pPr marL="463550" lvl="0" indent="-349250">
              <a:buFont typeface="+mj-lt"/>
              <a:buAutoNum type="alphaLcParenR"/>
            </a:pPr>
            <a:r>
              <a:rPr lang="en-US" sz="2800" dirty="0" smtClean="0"/>
              <a:t>The best cure for sleepiness is sleep</a:t>
            </a:r>
          </a:p>
          <a:p>
            <a:pPr marL="463550" indent="-349250"/>
            <a:endParaRPr lang="en-US" sz="2800" dirty="0"/>
          </a:p>
        </p:txBody>
      </p:sp>
    </p:spTree>
    <p:extLst>
      <p:ext uri="{BB962C8B-B14F-4D97-AF65-F5344CB8AC3E}">
        <p14:creationId xmlns:p14="http://schemas.microsoft.com/office/powerpoint/2010/main" val="4287779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Lesson 3: Scheduling and Tools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Scheduling Tools (1 of 2) </a:t>
            </a:r>
            <a:endParaRPr lang="en-US" dirty="0"/>
          </a:p>
        </p:txBody>
      </p:sp>
      <p:sp>
        <p:nvSpPr>
          <p:cNvPr id="3" name="Content Placeholder 2"/>
          <p:cNvSpPr>
            <a:spLocks noGrp="1"/>
          </p:cNvSpPr>
          <p:nvPr>
            <p:ph idx="1"/>
          </p:nvPr>
        </p:nvSpPr>
        <p:spPr/>
        <p:txBody>
          <a:bodyPr>
            <a:normAutofit/>
          </a:bodyPr>
          <a:lstStyle/>
          <a:p>
            <a:pPr>
              <a:spcBef>
                <a:spcPts val="0"/>
              </a:spcBef>
            </a:pPr>
            <a:r>
              <a:rPr lang="en-US" sz="2800" dirty="0" smtClean="0"/>
              <a:t>Estimate effectiveness or performance based on the factors that contribute to fatigue</a:t>
            </a:r>
          </a:p>
          <a:p>
            <a:pPr>
              <a:spcBef>
                <a:spcPts val="0"/>
              </a:spcBef>
            </a:pPr>
            <a:r>
              <a:rPr lang="en-US" sz="2800" dirty="0" smtClean="0"/>
              <a:t>Enable and support staffing and scheduling decisions that take fatigue into account </a:t>
            </a:r>
          </a:p>
          <a:p>
            <a:pPr>
              <a:spcBef>
                <a:spcPts val="0"/>
              </a:spcBef>
            </a:pPr>
            <a:r>
              <a:rPr lang="en-US" sz="2800" dirty="0" smtClean="0"/>
              <a:t>Can be add-ons to software currently used in operations</a:t>
            </a:r>
          </a:p>
          <a:p>
            <a:pPr>
              <a:spcBef>
                <a:spcPts val="0"/>
              </a:spcBef>
            </a:pPr>
            <a:endParaRPr lang="en-US" sz="2800" dirty="0" smtClean="0"/>
          </a:p>
          <a:p>
            <a:pPr>
              <a:spcBef>
                <a:spcPts val="0"/>
              </a:spcBef>
            </a:pPr>
            <a:endParaRPr lang="en-US" dirty="0" smtClean="0"/>
          </a:p>
        </p:txBody>
      </p:sp>
      <p:graphicFrame>
        <p:nvGraphicFramePr>
          <p:cNvPr id="5" name="Diagram 4" title="Scheduling and management’s responsibility to fatigue management"/>
          <p:cNvGraphicFramePr/>
          <p:nvPr>
            <p:extLst>
              <p:ext uri="{D42A27DB-BD31-4B8C-83A1-F6EECF244321}">
                <p14:modId xmlns:p14="http://schemas.microsoft.com/office/powerpoint/2010/main" val="3967923340"/>
              </p:ext>
            </p:extLst>
          </p:nvPr>
        </p:nvGraphicFramePr>
        <p:xfrm>
          <a:off x="304800" y="325120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00"/>
                                  </p:stCondLst>
                                  <p:childTnLst>
                                    <p:set>
                                      <p:cBhvr>
                                        <p:cTn id="6" dur="1" fill="hold">
                                          <p:stCondLst>
                                            <p:cond delay="0"/>
                                          </p:stCondLst>
                                        </p:cTn>
                                        <p:tgtEl>
                                          <p:spTgt spid="5">
                                            <p:graphicEl>
                                              <a:dgm id="{2EE7980A-A61D-4187-B830-DAA4CE13645E}"/>
                                            </p:graphicEl>
                                          </p:spTgt>
                                        </p:tgtEl>
                                        <p:attrNameLst>
                                          <p:attrName>style.visibility</p:attrName>
                                        </p:attrNameLst>
                                      </p:cBhvr>
                                      <p:to>
                                        <p:strVal val="visible"/>
                                      </p:to>
                                    </p:set>
                                    <p:animEffect transition="in" filter="fade">
                                      <p:cBhvr>
                                        <p:cTn id="7" dur="3000"/>
                                        <p:tgtEl>
                                          <p:spTgt spid="5">
                                            <p:graphicEl>
                                              <a:dgm id="{2EE7980A-A61D-4187-B830-DAA4CE13645E}"/>
                                            </p:graphicEl>
                                          </p:spTgt>
                                        </p:tgtEl>
                                      </p:cBhvr>
                                    </p:animEffect>
                                  </p:childTnLst>
                                </p:cTn>
                              </p:par>
                              <p:par>
                                <p:cTn id="8" presetID="10" presetClass="entr" presetSubtype="0" fill="hold" grpId="0" nodeType="withEffect">
                                  <p:stCondLst>
                                    <p:cond delay="58000"/>
                                  </p:stCondLst>
                                  <p:childTnLst>
                                    <p:set>
                                      <p:cBhvr>
                                        <p:cTn id="9" dur="1" fill="hold">
                                          <p:stCondLst>
                                            <p:cond delay="0"/>
                                          </p:stCondLst>
                                        </p:cTn>
                                        <p:tgtEl>
                                          <p:spTgt spid="5">
                                            <p:graphicEl>
                                              <a:dgm id="{60D361A7-277A-47EE-AF34-15AC95FE3A3B}"/>
                                            </p:graphicEl>
                                          </p:spTgt>
                                        </p:tgtEl>
                                        <p:attrNameLst>
                                          <p:attrName>style.visibility</p:attrName>
                                        </p:attrNameLst>
                                      </p:cBhvr>
                                      <p:to>
                                        <p:strVal val="visible"/>
                                      </p:to>
                                    </p:set>
                                    <p:animEffect transition="in" filter="fade">
                                      <p:cBhvr>
                                        <p:cTn id="10" dur="3000"/>
                                        <p:tgtEl>
                                          <p:spTgt spid="5">
                                            <p:graphicEl>
                                              <a:dgm id="{60D361A7-277A-47EE-AF34-15AC95FE3A3B}"/>
                                            </p:graphicEl>
                                          </p:spTgt>
                                        </p:tgtEl>
                                      </p:cBhvr>
                                    </p:animEffect>
                                  </p:childTnLst>
                                </p:cTn>
                              </p:par>
                              <p:par>
                                <p:cTn id="11" presetID="10" presetClass="entr" presetSubtype="0" fill="hold" grpId="0" nodeType="withEffect">
                                  <p:stCondLst>
                                    <p:cond delay="58000"/>
                                  </p:stCondLst>
                                  <p:childTnLst>
                                    <p:set>
                                      <p:cBhvr>
                                        <p:cTn id="12" dur="1" fill="hold">
                                          <p:stCondLst>
                                            <p:cond delay="0"/>
                                          </p:stCondLst>
                                        </p:cTn>
                                        <p:tgtEl>
                                          <p:spTgt spid="5">
                                            <p:graphicEl>
                                              <a:dgm id="{6E475AE2-B92A-44EE-9B64-E5A0C8B4FD57}"/>
                                            </p:graphicEl>
                                          </p:spTgt>
                                        </p:tgtEl>
                                        <p:attrNameLst>
                                          <p:attrName>style.visibility</p:attrName>
                                        </p:attrNameLst>
                                      </p:cBhvr>
                                      <p:to>
                                        <p:strVal val="visible"/>
                                      </p:to>
                                    </p:set>
                                    <p:animEffect transition="in" filter="fade">
                                      <p:cBhvr>
                                        <p:cTn id="13" dur="3000"/>
                                        <p:tgtEl>
                                          <p:spTgt spid="5">
                                            <p:graphicEl>
                                              <a:dgm id="{6E475AE2-B92A-44EE-9B64-E5A0C8B4FD57}"/>
                                            </p:graphicEl>
                                          </p:spTgt>
                                        </p:tgtEl>
                                      </p:cBhvr>
                                    </p:animEffect>
                                  </p:childTnLst>
                                </p:cTn>
                              </p:par>
                              <p:par>
                                <p:cTn id="14" presetID="10" presetClass="entr" presetSubtype="0" fill="hold" grpId="0" nodeType="withEffect">
                                  <p:stCondLst>
                                    <p:cond delay="58000"/>
                                  </p:stCondLst>
                                  <p:childTnLst>
                                    <p:set>
                                      <p:cBhvr>
                                        <p:cTn id="15" dur="1" fill="hold">
                                          <p:stCondLst>
                                            <p:cond delay="0"/>
                                          </p:stCondLst>
                                        </p:cTn>
                                        <p:tgtEl>
                                          <p:spTgt spid="5">
                                            <p:graphicEl>
                                              <a:dgm id="{2396195C-017D-4756-A5A8-1928DDE49AE9}"/>
                                            </p:graphicEl>
                                          </p:spTgt>
                                        </p:tgtEl>
                                        <p:attrNameLst>
                                          <p:attrName>style.visibility</p:attrName>
                                        </p:attrNameLst>
                                      </p:cBhvr>
                                      <p:to>
                                        <p:strVal val="visible"/>
                                      </p:to>
                                    </p:set>
                                    <p:animEffect transition="in" filter="fade">
                                      <p:cBhvr>
                                        <p:cTn id="16" dur="3000"/>
                                        <p:tgtEl>
                                          <p:spTgt spid="5">
                                            <p:graphicEl>
                                              <a:dgm id="{2396195C-017D-4756-A5A8-1928DDE49AE9}"/>
                                            </p:graphicEl>
                                          </p:spTgt>
                                        </p:tgtEl>
                                      </p:cBhvr>
                                    </p:animEffect>
                                  </p:childTnLst>
                                </p:cTn>
                              </p:par>
                              <p:par>
                                <p:cTn id="17" presetID="10" presetClass="entr" presetSubtype="0" fill="hold" grpId="0" nodeType="withEffect">
                                  <p:stCondLst>
                                    <p:cond delay="58000"/>
                                  </p:stCondLst>
                                  <p:childTnLst>
                                    <p:set>
                                      <p:cBhvr>
                                        <p:cTn id="18" dur="1" fill="hold">
                                          <p:stCondLst>
                                            <p:cond delay="0"/>
                                          </p:stCondLst>
                                        </p:cTn>
                                        <p:tgtEl>
                                          <p:spTgt spid="5">
                                            <p:graphicEl>
                                              <a:dgm id="{E77FCC66-95F3-44BF-950A-DF769E7D429D}"/>
                                            </p:graphicEl>
                                          </p:spTgt>
                                        </p:tgtEl>
                                        <p:attrNameLst>
                                          <p:attrName>style.visibility</p:attrName>
                                        </p:attrNameLst>
                                      </p:cBhvr>
                                      <p:to>
                                        <p:strVal val="visible"/>
                                      </p:to>
                                    </p:set>
                                    <p:animEffect transition="in" filter="fade">
                                      <p:cBhvr>
                                        <p:cTn id="19" dur="3000"/>
                                        <p:tgtEl>
                                          <p:spTgt spid="5">
                                            <p:graphicEl>
                                              <a:dgm id="{E77FCC66-95F3-44BF-950A-DF769E7D429D}"/>
                                            </p:graphicEl>
                                          </p:spTgt>
                                        </p:tgtEl>
                                      </p:cBhvr>
                                    </p:animEffect>
                                  </p:childTnLst>
                                </p:cTn>
                              </p:par>
                              <p:par>
                                <p:cTn id="20" presetID="10" presetClass="entr" presetSubtype="0" fill="hold" grpId="0" nodeType="withEffect">
                                  <p:stCondLst>
                                    <p:cond delay="58000"/>
                                  </p:stCondLst>
                                  <p:childTnLst>
                                    <p:set>
                                      <p:cBhvr>
                                        <p:cTn id="21" dur="1" fill="hold">
                                          <p:stCondLst>
                                            <p:cond delay="0"/>
                                          </p:stCondLst>
                                        </p:cTn>
                                        <p:tgtEl>
                                          <p:spTgt spid="5">
                                            <p:graphicEl>
                                              <a:dgm id="{80C30549-AFDE-40B9-BCFA-84ECDA7DE249}"/>
                                            </p:graphicEl>
                                          </p:spTgt>
                                        </p:tgtEl>
                                        <p:attrNameLst>
                                          <p:attrName>style.visibility</p:attrName>
                                        </p:attrNameLst>
                                      </p:cBhvr>
                                      <p:to>
                                        <p:strVal val="visible"/>
                                      </p:to>
                                    </p:set>
                                    <p:animEffect transition="in" filter="fade">
                                      <p:cBhvr>
                                        <p:cTn id="22" dur="3000"/>
                                        <p:tgtEl>
                                          <p:spTgt spid="5">
                                            <p:graphicEl>
                                              <a:dgm id="{80C30549-AFDE-40B9-BCFA-84ECDA7DE249}"/>
                                            </p:graphicEl>
                                          </p:spTgt>
                                        </p:tgtEl>
                                      </p:cBhvr>
                                    </p:animEffect>
                                  </p:childTnLst>
                                </p:cTn>
                              </p:par>
                              <p:par>
                                <p:cTn id="23" presetID="10" presetClass="entr" presetSubtype="0" fill="hold" grpId="0" nodeType="withEffect">
                                  <p:stCondLst>
                                    <p:cond delay="58000"/>
                                  </p:stCondLst>
                                  <p:childTnLst>
                                    <p:set>
                                      <p:cBhvr>
                                        <p:cTn id="24" dur="1" fill="hold">
                                          <p:stCondLst>
                                            <p:cond delay="0"/>
                                          </p:stCondLst>
                                        </p:cTn>
                                        <p:tgtEl>
                                          <p:spTgt spid="5">
                                            <p:graphicEl>
                                              <a:dgm id="{B9270AF0-D0E3-40E6-883D-F53C95D98D29}"/>
                                            </p:graphicEl>
                                          </p:spTgt>
                                        </p:tgtEl>
                                        <p:attrNameLst>
                                          <p:attrName>style.visibility</p:attrName>
                                        </p:attrNameLst>
                                      </p:cBhvr>
                                      <p:to>
                                        <p:strVal val="visible"/>
                                      </p:to>
                                    </p:set>
                                    <p:animEffect transition="in" filter="fade">
                                      <p:cBhvr>
                                        <p:cTn id="25" dur="3000"/>
                                        <p:tgtEl>
                                          <p:spTgt spid="5">
                                            <p:graphicEl>
                                              <a:dgm id="{B9270AF0-D0E3-40E6-883D-F53C95D98D29}"/>
                                            </p:graphicEl>
                                          </p:spTgt>
                                        </p:tgtEl>
                                      </p:cBhvr>
                                    </p:animEffect>
                                  </p:childTnLst>
                                </p:cTn>
                              </p:par>
                              <p:par>
                                <p:cTn id="26" presetID="10" presetClass="entr" presetSubtype="0" fill="hold" grpId="0" nodeType="withEffect">
                                  <p:stCondLst>
                                    <p:cond delay="58000"/>
                                  </p:stCondLst>
                                  <p:childTnLst>
                                    <p:set>
                                      <p:cBhvr>
                                        <p:cTn id="27" dur="1" fill="hold">
                                          <p:stCondLst>
                                            <p:cond delay="0"/>
                                          </p:stCondLst>
                                        </p:cTn>
                                        <p:tgtEl>
                                          <p:spTgt spid="5">
                                            <p:graphicEl>
                                              <a:dgm id="{4CBD92C2-695A-4D12-AC5E-198213948F79}"/>
                                            </p:graphicEl>
                                          </p:spTgt>
                                        </p:tgtEl>
                                        <p:attrNameLst>
                                          <p:attrName>style.visibility</p:attrName>
                                        </p:attrNameLst>
                                      </p:cBhvr>
                                      <p:to>
                                        <p:strVal val="visible"/>
                                      </p:to>
                                    </p:set>
                                    <p:animEffect transition="in" filter="fade">
                                      <p:cBhvr>
                                        <p:cTn id="28" dur="3000"/>
                                        <p:tgtEl>
                                          <p:spTgt spid="5">
                                            <p:graphicEl>
                                              <a:dgm id="{4CBD92C2-695A-4D12-AC5E-198213948F79}"/>
                                            </p:graphicEl>
                                          </p:spTgt>
                                        </p:tgtEl>
                                      </p:cBhvr>
                                    </p:animEffect>
                                  </p:childTnLst>
                                </p:cTn>
                              </p:par>
                              <p:par>
                                <p:cTn id="29" presetID="10" presetClass="entr" presetSubtype="0" fill="hold" grpId="0" nodeType="withEffect">
                                  <p:stCondLst>
                                    <p:cond delay="58000"/>
                                  </p:stCondLst>
                                  <p:childTnLst>
                                    <p:set>
                                      <p:cBhvr>
                                        <p:cTn id="30" dur="1" fill="hold">
                                          <p:stCondLst>
                                            <p:cond delay="0"/>
                                          </p:stCondLst>
                                        </p:cTn>
                                        <p:tgtEl>
                                          <p:spTgt spid="5">
                                            <p:graphicEl>
                                              <a:dgm id="{3D90AF2D-1093-494D-896F-FBE1D48285C0}"/>
                                            </p:graphicEl>
                                          </p:spTgt>
                                        </p:tgtEl>
                                        <p:attrNameLst>
                                          <p:attrName>style.visibility</p:attrName>
                                        </p:attrNameLst>
                                      </p:cBhvr>
                                      <p:to>
                                        <p:strVal val="visible"/>
                                      </p:to>
                                    </p:set>
                                    <p:animEffect transition="in" filter="fade">
                                      <p:cBhvr>
                                        <p:cTn id="31" dur="3000"/>
                                        <p:tgtEl>
                                          <p:spTgt spid="5">
                                            <p:graphicEl>
                                              <a:dgm id="{3D90AF2D-1093-494D-896F-FBE1D48285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Scheduling Tools (2 of 2)</a:t>
            </a:r>
            <a:endParaRPr lang="en-US" dirty="0"/>
          </a:p>
        </p:txBody>
      </p:sp>
      <p:sp>
        <p:nvSpPr>
          <p:cNvPr id="3" name="Content Placeholder 2"/>
          <p:cNvSpPr>
            <a:spLocks noGrp="1"/>
          </p:cNvSpPr>
          <p:nvPr>
            <p:ph idx="1"/>
          </p:nvPr>
        </p:nvSpPr>
        <p:spPr/>
        <p:txBody>
          <a:bodyPr>
            <a:normAutofit/>
          </a:bodyPr>
          <a:lstStyle/>
          <a:p>
            <a:pPr>
              <a:spcBef>
                <a:spcPts val="0"/>
              </a:spcBef>
            </a:pPr>
            <a:r>
              <a:rPr lang="en-US" sz="2800" dirty="0" smtClean="0"/>
              <a:t>Are decisions </a:t>
            </a:r>
            <a:r>
              <a:rPr lang="en-US" sz="2800" i="1" dirty="0" smtClean="0"/>
              <a:t>tools </a:t>
            </a:r>
            <a:r>
              <a:rPr lang="en-US" sz="2800" dirty="0" smtClean="0"/>
              <a:t>(not decision makers)</a:t>
            </a:r>
          </a:p>
          <a:p>
            <a:pPr>
              <a:spcBef>
                <a:spcPts val="0"/>
              </a:spcBef>
            </a:pPr>
            <a:r>
              <a:rPr lang="en-US" sz="2800" dirty="0" smtClean="0"/>
              <a:t>Based on science: bio-mathematical models of the physiology of fatigue</a:t>
            </a:r>
          </a:p>
          <a:p>
            <a:pPr>
              <a:spcBef>
                <a:spcPts val="0"/>
              </a:spcBef>
            </a:pPr>
            <a:r>
              <a:rPr lang="en-US" sz="2800" dirty="0" smtClean="0"/>
              <a:t>Carefully evaluate usefulness of available commercial packages:</a:t>
            </a:r>
          </a:p>
          <a:p>
            <a:pPr lvl="1">
              <a:spcBef>
                <a:spcPts val="0"/>
              </a:spcBef>
            </a:pPr>
            <a:r>
              <a:rPr lang="en-US" sz="2400" dirty="0" smtClean="0"/>
              <a:t>Fatigue metrics provided</a:t>
            </a:r>
          </a:p>
          <a:p>
            <a:pPr lvl="1">
              <a:spcBef>
                <a:spcPts val="0"/>
              </a:spcBef>
            </a:pPr>
            <a:r>
              <a:rPr lang="en-US" sz="2400" dirty="0" smtClean="0"/>
              <a:t>Data requirements</a:t>
            </a:r>
          </a:p>
          <a:p>
            <a:pPr lvl="1">
              <a:spcBef>
                <a:spcPts val="0"/>
              </a:spcBef>
            </a:pPr>
            <a:r>
              <a:rPr lang="en-US" sz="2400" dirty="0" smtClean="0"/>
              <a:t>Customizability &amp; scientific validation</a:t>
            </a:r>
          </a:p>
          <a:p>
            <a:pPr lvl="1">
              <a:spcBef>
                <a:spcPts val="0"/>
              </a:spcBef>
            </a:pPr>
            <a:r>
              <a:rPr lang="en-US" sz="2400" dirty="0" smtClean="0"/>
              <a:t>Licensing arrangements</a:t>
            </a:r>
          </a:p>
          <a:p>
            <a:pPr>
              <a:spcBef>
                <a:spcPts val="0"/>
              </a:spcBef>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Scheduling Tools </a:t>
            </a:r>
            <a:br>
              <a:rPr lang="en-US" dirty="0"/>
            </a:br>
            <a:r>
              <a:rPr lang="en-US" dirty="0"/>
              <a:t>Examples</a:t>
            </a:r>
            <a:endParaRPr lang="en-US" b="1" dirty="0"/>
          </a:p>
        </p:txBody>
      </p:sp>
      <p:sp>
        <p:nvSpPr>
          <p:cNvPr id="3" name="Content Placeholder 2"/>
          <p:cNvSpPr>
            <a:spLocks noGrp="1"/>
          </p:cNvSpPr>
          <p:nvPr>
            <p:ph idx="1"/>
          </p:nvPr>
        </p:nvSpPr>
        <p:spPr/>
        <p:txBody>
          <a:bodyPr>
            <a:normAutofit/>
          </a:bodyPr>
          <a:lstStyle/>
          <a:p>
            <a:pPr algn="ctr">
              <a:spcBef>
                <a:spcPts val="0"/>
              </a:spcBef>
              <a:buNone/>
            </a:pPr>
            <a:r>
              <a:rPr lang="en-US" sz="2800" b="1" i="1" dirty="0" smtClean="0"/>
              <a:t>Dispatcher ID</a:t>
            </a:r>
            <a:r>
              <a:rPr lang="en-US" sz="2800" baseline="30000" dirty="0" smtClean="0"/>
              <a:t>TM</a:t>
            </a:r>
            <a:r>
              <a:rPr lang="en-US" sz="2800" dirty="0" smtClean="0"/>
              <a:t> </a:t>
            </a:r>
          </a:p>
          <a:p>
            <a:pPr algn="ctr">
              <a:spcBef>
                <a:spcPts val="0"/>
              </a:spcBef>
              <a:buNone/>
            </a:pPr>
            <a:r>
              <a:rPr lang="en-US" sz="2800" dirty="0" smtClean="0"/>
              <a:t>(</a:t>
            </a:r>
            <a:r>
              <a:rPr lang="en-US" sz="2800" dirty="0" err="1" smtClean="0"/>
              <a:t>InterDynamics</a:t>
            </a:r>
            <a:r>
              <a:rPr lang="en-US" sz="2800" dirty="0" smtClean="0"/>
              <a:t> Pty Ltd.)</a:t>
            </a:r>
          </a:p>
          <a:p>
            <a:pPr>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687819843"/>
              </p:ext>
            </p:extLst>
          </p:nvPr>
        </p:nvGraphicFramePr>
        <p:xfrm>
          <a:off x="457200" y="2819400"/>
          <a:ext cx="8001000" cy="2895600"/>
        </p:xfrm>
        <a:graphic>
          <a:graphicData uri="http://schemas.openxmlformats.org/drawingml/2006/table">
            <a:tbl>
              <a:tblPr firstRow="1" bandRow="1">
                <a:tableStyleId>{5C22544A-7EE6-4342-B048-85BDC9FD1C3A}</a:tableStyleId>
              </a:tblPr>
              <a:tblGrid>
                <a:gridCol w="4000500"/>
                <a:gridCol w="4000500"/>
              </a:tblGrid>
              <a:tr h="1192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blurRad="38100" dist="38100" dir="2700000" algn="tl">
                              <a:srgbClr val="000000">
                                <a:alpha val="43137"/>
                              </a:srgbClr>
                            </a:outerShdw>
                          </a:effectLst>
                        </a:rPr>
                        <a:t>INPUTS</a:t>
                      </a:r>
                    </a:p>
                    <a:p>
                      <a:pPr algn="ctr"/>
                      <a:endParaRPr lang="en-US" dirty="0"/>
                    </a:p>
                  </a:txBody>
                  <a:tcPr anchor="ctr" anchorCtr="1">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blurRad="38100" dist="38100" dir="2700000" algn="tl">
                              <a:srgbClr val="000000">
                                <a:alpha val="43137"/>
                              </a:srgbClr>
                            </a:outerShdw>
                          </a:effectLst>
                        </a:rPr>
                        <a:t>OUTPUT METRIC</a:t>
                      </a:r>
                    </a:p>
                    <a:p>
                      <a:pPr algn="ctr"/>
                      <a:endParaRPr lang="en-US" dirty="0"/>
                    </a:p>
                  </a:txBody>
                  <a:tcPr anchor="ctr" anchorCtr="1">
                    <a:gradFill>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tcPr>
                </a:tc>
              </a:tr>
              <a:tr h="1703294">
                <a:tc>
                  <a:txBody>
                    <a:bodyPr/>
                    <a:lstStyle/>
                    <a:p>
                      <a:pPr lvl="0" algn="ctr">
                        <a:lnSpc>
                          <a:spcPct val="100000"/>
                        </a:lnSpc>
                        <a:spcAft>
                          <a:spcPts val="0"/>
                        </a:spcAft>
                      </a:pPr>
                      <a:r>
                        <a:rPr lang="en-US" sz="2400" b="1" dirty="0" smtClean="0">
                          <a:effectLst>
                            <a:outerShdw blurRad="38100" dist="38100" dir="2700000" algn="tl">
                              <a:srgbClr val="000000">
                                <a:alpha val="43137"/>
                              </a:srgbClr>
                            </a:outerShdw>
                          </a:effectLst>
                        </a:rPr>
                        <a:t>- Work start and end times</a:t>
                      </a:r>
                    </a:p>
                    <a:p>
                      <a:pPr lvl="0" algn="ctr">
                        <a:lnSpc>
                          <a:spcPct val="100000"/>
                        </a:lnSpc>
                        <a:spcAft>
                          <a:spcPts val="0"/>
                        </a:spcAft>
                      </a:pPr>
                      <a:r>
                        <a:rPr lang="en-US" sz="2400" b="1" dirty="0" smtClean="0">
                          <a:effectLst>
                            <a:outerShdw blurRad="38100" dist="38100" dir="2700000" algn="tl">
                              <a:srgbClr val="000000">
                                <a:alpha val="43137"/>
                              </a:srgbClr>
                            </a:outerShdw>
                          </a:effectLst>
                        </a:rPr>
                        <a:t>- Task risk (Low </a:t>
                      </a:r>
                      <a:r>
                        <a:rPr lang="en-US" sz="2400" b="1" dirty="0" smtClean="0">
                          <a:effectLst>
                            <a:outerShdw blurRad="38100" dist="38100" dir="2700000" algn="tl">
                              <a:srgbClr val="000000">
                                <a:alpha val="43137"/>
                              </a:srgbClr>
                            </a:outerShdw>
                          </a:effectLst>
                          <a:sym typeface="Wingdings" pitchFamily="2" charset="2"/>
                        </a:rPr>
                        <a:t> </a:t>
                      </a:r>
                      <a:r>
                        <a:rPr lang="en-US" sz="2400" b="1" dirty="0" smtClean="0">
                          <a:effectLst>
                            <a:outerShdw blurRad="38100" dist="38100" dir="2700000" algn="tl">
                              <a:srgbClr val="000000">
                                <a:alpha val="43137"/>
                              </a:srgbClr>
                            </a:outerShdw>
                          </a:effectLst>
                        </a:rPr>
                        <a:t>High)</a:t>
                      </a:r>
                    </a:p>
                    <a:p>
                      <a:pPr algn="ctr"/>
                      <a:endParaRPr lang="en-US" dirty="0"/>
                    </a:p>
                  </a:txBody>
                  <a:tcPr anchor="ctr" anchorCtr="1">
                    <a:solidFill>
                      <a:schemeClr val="accent4">
                        <a:lumMod val="40000"/>
                        <a:lumOff val="60000"/>
                      </a:schemeClr>
                    </a:solidFill>
                  </a:tcPr>
                </a:tc>
                <a:tc>
                  <a:txBody>
                    <a:bodyPr/>
                    <a:lstStyle/>
                    <a:p>
                      <a:pPr lvl="0" algn="ctr">
                        <a:lnSpc>
                          <a:spcPct val="100000"/>
                        </a:lnSpc>
                        <a:spcAft>
                          <a:spcPts val="0"/>
                        </a:spcAft>
                      </a:pPr>
                      <a:r>
                        <a:rPr lang="en-US" sz="2400" b="1" dirty="0" smtClean="0">
                          <a:effectLst>
                            <a:outerShdw blurRad="38100" dist="38100" dir="2700000" algn="tl">
                              <a:srgbClr val="000000">
                                <a:alpha val="43137"/>
                              </a:srgbClr>
                            </a:outerShdw>
                          </a:effectLst>
                        </a:rPr>
                        <a:t>Shift Fatigue Score</a:t>
                      </a:r>
                    </a:p>
                    <a:p>
                      <a:pPr lvl="0" algn="ctr">
                        <a:lnSpc>
                          <a:spcPct val="100000"/>
                        </a:lnSpc>
                        <a:spcAft>
                          <a:spcPts val="0"/>
                        </a:spcAft>
                      </a:pPr>
                      <a:r>
                        <a:rPr lang="en-US" sz="2400" i="1" dirty="0" smtClean="0">
                          <a:effectLst>
                            <a:outerShdw blurRad="38100" dist="38100" dir="2700000" algn="tl">
                              <a:srgbClr val="000000">
                                <a:alpha val="43137"/>
                              </a:srgbClr>
                            </a:outerShdw>
                          </a:effectLst>
                        </a:rPr>
                        <a:t>(Standard </a:t>
                      </a:r>
                      <a:r>
                        <a:rPr lang="en-US" sz="2400" i="1" dirty="0" smtClean="0">
                          <a:effectLst>
                            <a:outerShdw blurRad="38100" dist="38100" dir="2700000" algn="tl">
                              <a:srgbClr val="000000">
                                <a:alpha val="43137"/>
                              </a:srgbClr>
                            </a:outerShdw>
                          </a:effectLst>
                          <a:sym typeface="Wingdings" pitchFamily="2" charset="2"/>
                        </a:rPr>
                        <a:t> </a:t>
                      </a:r>
                      <a:r>
                        <a:rPr lang="en-US" sz="2400" i="1" dirty="0" smtClean="0">
                          <a:effectLst>
                            <a:outerShdw blurRad="38100" dist="38100" dir="2700000" algn="tl">
                              <a:srgbClr val="000000">
                                <a:alpha val="43137"/>
                              </a:srgbClr>
                            </a:outerShdw>
                          </a:effectLst>
                        </a:rPr>
                        <a:t>Very High)</a:t>
                      </a:r>
                    </a:p>
                    <a:p>
                      <a:pPr algn="ctr"/>
                      <a:endParaRPr lang="en-US" sz="2400" dirty="0"/>
                    </a:p>
                  </a:txBody>
                  <a:tcPr anchor="ctr" anchorCtr="1">
                    <a:solidFill>
                      <a:schemeClr val="accent6">
                        <a:lumMod val="40000"/>
                        <a:lumOff val="60000"/>
                      </a:schemeClr>
                    </a:solidFill>
                  </a:tcPr>
                </a:tc>
              </a:tr>
            </a:tbl>
          </a:graphicData>
        </a:graphic>
      </p:graphicFrame>
      <p:sp>
        <p:nvSpPr>
          <p:cNvPr id="5" name="Rectangle 4"/>
          <p:cNvSpPr/>
          <p:nvPr/>
        </p:nvSpPr>
        <p:spPr>
          <a:xfrm>
            <a:off x="609600" y="4267200"/>
            <a:ext cx="3657600" cy="1143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4191000"/>
            <a:ext cx="3657600" cy="1143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3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500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1: Fatigue and Scheduling Factors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Scheduling Tools </a:t>
            </a:r>
            <a:br>
              <a:rPr lang="en-US" dirty="0" smtClean="0"/>
            </a:br>
            <a:r>
              <a:rPr lang="en-US" dirty="0" smtClean="0"/>
              <a:t>Examples</a:t>
            </a:r>
            <a:endParaRPr lang="en-US" dirty="0"/>
          </a:p>
        </p:txBody>
      </p:sp>
      <p:sp>
        <p:nvSpPr>
          <p:cNvPr id="3" name="Content Placeholder 2"/>
          <p:cNvSpPr>
            <a:spLocks noGrp="1"/>
          </p:cNvSpPr>
          <p:nvPr>
            <p:ph idx="1"/>
          </p:nvPr>
        </p:nvSpPr>
        <p:spPr>
          <a:xfrm>
            <a:off x="493347" y="1524000"/>
            <a:ext cx="8229600" cy="4525963"/>
          </a:xfrm>
        </p:spPr>
        <p:txBody>
          <a:bodyPr>
            <a:normAutofit/>
          </a:bodyPr>
          <a:lstStyle/>
          <a:p>
            <a:pPr algn="ctr">
              <a:spcBef>
                <a:spcPts val="0"/>
              </a:spcBef>
              <a:buNone/>
            </a:pPr>
            <a:r>
              <a:rPr lang="en-US" sz="2800" b="1" i="1" dirty="0" smtClean="0"/>
              <a:t>Dispatcher ID</a:t>
            </a:r>
            <a:r>
              <a:rPr lang="en-US" sz="2400" baseline="30000" dirty="0" smtClean="0"/>
              <a:t>TM</a:t>
            </a:r>
            <a:endParaRPr lang="en-US" sz="2800" dirty="0" smtClean="0"/>
          </a:p>
          <a:p>
            <a:pPr algn="ctr">
              <a:spcBef>
                <a:spcPts val="0"/>
              </a:spcBef>
              <a:buNone/>
            </a:pPr>
            <a:r>
              <a:rPr lang="en-US" sz="2000" dirty="0" smtClean="0"/>
              <a:t>based on FAID (Fatigue Audit </a:t>
            </a:r>
            <a:r>
              <a:rPr lang="en-US" sz="2000" dirty="0" err="1" smtClean="0"/>
              <a:t>InterDyne</a:t>
            </a:r>
            <a:r>
              <a:rPr lang="en-US" sz="2000" dirty="0" smtClean="0"/>
              <a:t>) model</a:t>
            </a:r>
          </a:p>
          <a:p>
            <a:pPr>
              <a:buNone/>
            </a:pPr>
            <a:endParaRPr lang="en-US" dirty="0" smtClean="0"/>
          </a:p>
        </p:txBody>
      </p:sp>
      <p:pic>
        <p:nvPicPr>
          <p:cNvPr id="5" name="Picture 6" descr="C:\1_Robert\Robert\1_ROBERT\Dispatcher id\images\forpresentation\Roster_PFScoreselected.gif"/>
          <p:cNvPicPr>
            <a:picLocks noChangeAspect="1" noChangeArrowheads="1"/>
          </p:cNvPicPr>
          <p:nvPr/>
        </p:nvPicPr>
        <p:blipFill>
          <a:blip r:embed="rId3" cstate="print"/>
          <a:srcRect/>
          <a:stretch>
            <a:fillRect/>
          </a:stretch>
        </p:blipFill>
        <p:spPr bwMode="auto">
          <a:xfrm>
            <a:off x="971454" y="2362200"/>
            <a:ext cx="7273386" cy="3931920"/>
          </a:xfrm>
          <a:prstGeom prst="rect">
            <a:avLst/>
          </a:prstGeom>
          <a:noFill/>
        </p:spPr>
      </p:pic>
      <p:sp>
        <p:nvSpPr>
          <p:cNvPr id="6" name="TextBox 5"/>
          <p:cNvSpPr txBox="1"/>
          <p:nvPr/>
        </p:nvSpPr>
        <p:spPr>
          <a:xfrm>
            <a:off x="5715000" y="4419600"/>
            <a:ext cx="1828800" cy="374571"/>
          </a:xfrm>
          <a:prstGeom prst="roundRect">
            <a:avLst/>
          </a:prstGeom>
          <a:ln w="38100">
            <a:solidFill>
              <a:schemeClr val="tx1"/>
            </a:solidFill>
            <a:headEnd type="none" w="med" len="med"/>
            <a:tailEnd type="arrow" w="med" len="med"/>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Fatigue Scores</a:t>
            </a:r>
            <a:endParaRPr lang="en-US" sz="1600" dirty="0"/>
          </a:p>
        </p:txBody>
      </p:sp>
      <p:sp>
        <p:nvSpPr>
          <p:cNvPr id="8" name="TextBox 7"/>
          <p:cNvSpPr txBox="1"/>
          <p:nvPr/>
        </p:nvSpPr>
        <p:spPr>
          <a:xfrm flipH="1">
            <a:off x="2362200" y="4038600"/>
            <a:ext cx="1600200" cy="374571"/>
          </a:xfrm>
          <a:prstGeom prst="roundRect">
            <a:avLst/>
          </a:prstGeom>
          <a:ln>
            <a:headEnd type="none" w="med" len="med"/>
            <a:tailEnd type="arrow" w="med" len="med"/>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Planned Shifts</a:t>
            </a:r>
          </a:p>
        </p:txBody>
      </p:sp>
      <p:sp>
        <p:nvSpPr>
          <p:cNvPr id="9" name="TextBox 8"/>
          <p:cNvSpPr txBox="1"/>
          <p:nvPr/>
        </p:nvSpPr>
        <p:spPr>
          <a:xfrm flipH="1">
            <a:off x="152400" y="4191000"/>
            <a:ext cx="1143000" cy="374571"/>
          </a:xfrm>
          <a:prstGeom prst="roundRect">
            <a:avLst/>
          </a:prstGeom>
          <a:ln>
            <a:headEnd type="none" w="med" len="med"/>
            <a:tailEnd type="arrow" w="med" len="med"/>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Drivers </a:t>
            </a:r>
            <a:endParaRPr lang="en-US" sz="1600" dirty="0"/>
          </a:p>
        </p:txBody>
      </p:sp>
      <p:cxnSp>
        <p:nvCxnSpPr>
          <p:cNvPr id="17" name="Straight Arrow Connector 16"/>
          <p:cNvCxnSpPr>
            <a:stCxn id="6" idx="1"/>
          </p:cNvCxnSpPr>
          <p:nvPr/>
        </p:nvCxnSpPr>
        <p:spPr>
          <a:xfrm flipH="1" flipV="1">
            <a:off x="5486400" y="3733800"/>
            <a:ext cx="228600" cy="873086"/>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86400" y="4572000"/>
            <a:ext cx="228600" cy="557688"/>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1"/>
          </p:cNvCxnSpPr>
          <p:nvPr/>
        </p:nvCxnSpPr>
        <p:spPr>
          <a:xfrm flipV="1">
            <a:off x="3962400" y="3834288"/>
            <a:ext cx="228600" cy="391598"/>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a:off x="3962400" y="4225886"/>
            <a:ext cx="609600" cy="727114"/>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0"/>
          </p:cNvCxnSpPr>
          <p:nvPr/>
        </p:nvCxnSpPr>
        <p:spPr>
          <a:xfrm flipV="1">
            <a:off x="723900" y="3733800"/>
            <a:ext cx="647700" cy="457200"/>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5800" y="4572000"/>
            <a:ext cx="571500" cy="658177"/>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16200000">
            <a:off x="7355060" y="5065541"/>
            <a:ext cx="2132315" cy="230832"/>
          </a:xfrm>
          <a:prstGeom prst="rect">
            <a:avLst/>
          </a:prstGeom>
        </p:spPr>
        <p:txBody>
          <a:bodyPr wrap="none">
            <a:spAutoFit/>
          </a:bodyPr>
          <a:lstStyle/>
          <a:p>
            <a:r>
              <a:rPr lang="en-US" sz="900" dirty="0" smtClean="0"/>
              <a:t>Image courtesy of </a:t>
            </a:r>
            <a:r>
              <a:rPr lang="en-US" sz="900" dirty="0" err="1" smtClean="0"/>
              <a:t>InterDynamics</a:t>
            </a:r>
            <a:r>
              <a:rPr lang="en-US" sz="900" dirty="0" smtClean="0"/>
              <a:t> Pty Ltd. </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30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nodeType="withEffect">
                                  <p:stCondLst>
                                    <p:cond delay="3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par>
                                <p:cTn id="14" presetID="10" presetClass="entr" presetSubtype="0" fill="hold" grpId="0" nodeType="withEffect">
                                  <p:stCondLst>
                                    <p:cond delay="3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nodeType="withEffect">
                                  <p:stCondLst>
                                    <p:cond delay="30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presetSubtype="0" fill="hold" nodeType="withEffect">
                                  <p:stCondLst>
                                    <p:cond delay="3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par>
                                <p:cTn id="23" presetID="10" presetClass="entr" presetSubtype="0" fill="hold" nodeType="withEffect">
                                  <p:stCondLst>
                                    <p:cond delay="3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par>
                                <p:cTn id="26" presetID="10" presetClass="entr" presetSubtype="0" fill="hold" nodeType="withEffect">
                                  <p:stCondLst>
                                    <p:cond delay="3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Scheduling Tools </a:t>
            </a:r>
            <a:br>
              <a:rPr lang="en-US" dirty="0" smtClean="0"/>
            </a:br>
            <a:r>
              <a:rPr lang="en-US" dirty="0" smtClean="0"/>
              <a:t>Examples</a:t>
            </a:r>
            <a:endParaRPr lang="en-US" dirty="0"/>
          </a:p>
        </p:txBody>
      </p:sp>
      <p:sp>
        <p:nvSpPr>
          <p:cNvPr id="3" name="Content Placeholder 2"/>
          <p:cNvSpPr>
            <a:spLocks noGrp="1"/>
          </p:cNvSpPr>
          <p:nvPr>
            <p:ph idx="1"/>
          </p:nvPr>
        </p:nvSpPr>
        <p:spPr/>
        <p:txBody>
          <a:bodyPr>
            <a:normAutofit/>
          </a:bodyPr>
          <a:lstStyle/>
          <a:p>
            <a:pPr algn="ctr">
              <a:spcBef>
                <a:spcPts val="0"/>
              </a:spcBef>
              <a:buNone/>
            </a:pPr>
            <a:r>
              <a:rPr lang="en-US" sz="2800" b="1" i="1" dirty="0" smtClean="0"/>
              <a:t>Circadian Alertness Simulator (CAS) </a:t>
            </a:r>
            <a:r>
              <a:rPr lang="en-US" sz="2800" baseline="30000" dirty="0" smtClean="0"/>
              <a:t>TM</a:t>
            </a:r>
            <a:endParaRPr lang="en-US" sz="2800" dirty="0" smtClean="0"/>
          </a:p>
          <a:p>
            <a:pPr algn="ctr">
              <a:spcBef>
                <a:spcPts val="0"/>
              </a:spcBef>
              <a:buNone/>
            </a:pPr>
            <a:r>
              <a:rPr lang="en-US" sz="2800" dirty="0" smtClean="0"/>
              <a:t>(Circadian ®)</a:t>
            </a:r>
          </a:p>
          <a:p>
            <a:pPr>
              <a:spcBef>
                <a:spcPts val="0"/>
              </a:spcBef>
            </a:pPr>
            <a:endParaRPr lang="en-US" sz="2800" dirty="0" smtClean="0"/>
          </a:p>
          <a:p>
            <a:pPr>
              <a:spcBef>
                <a:spcPts val="0"/>
              </a:spcBef>
            </a:pPr>
            <a:endParaRPr lang="en-US" sz="2800" dirty="0" smtClean="0"/>
          </a:p>
          <a:p>
            <a:pPr>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090817025"/>
              </p:ext>
            </p:extLst>
          </p:nvPr>
        </p:nvGraphicFramePr>
        <p:xfrm>
          <a:off x="533400" y="2743200"/>
          <a:ext cx="8001000" cy="2895600"/>
        </p:xfrm>
        <a:graphic>
          <a:graphicData uri="http://schemas.openxmlformats.org/drawingml/2006/table">
            <a:tbl>
              <a:tblPr firstRow="1" bandRow="1">
                <a:tableStyleId>{5C22544A-7EE6-4342-B048-85BDC9FD1C3A}</a:tableStyleId>
              </a:tblPr>
              <a:tblGrid>
                <a:gridCol w="4000500"/>
                <a:gridCol w="4000500"/>
              </a:tblGrid>
              <a:tr h="1192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blurRad="38100" dist="38100" dir="2700000" algn="tl">
                              <a:srgbClr val="000000">
                                <a:alpha val="43137"/>
                              </a:srgbClr>
                            </a:outerShdw>
                          </a:effectLst>
                        </a:rPr>
                        <a:t>INPUTS</a:t>
                      </a:r>
                    </a:p>
                    <a:p>
                      <a:pPr algn="ctr"/>
                      <a:endParaRPr lang="en-US" dirty="0"/>
                    </a:p>
                  </a:txBody>
                  <a:tcPr anchor="ctr" anchorCtr="1">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blurRad="38100" dist="38100" dir="2700000" algn="tl">
                              <a:srgbClr val="000000">
                                <a:alpha val="43137"/>
                              </a:srgbClr>
                            </a:outerShdw>
                          </a:effectLst>
                        </a:rPr>
                        <a:t>OUTPUT METRIC</a:t>
                      </a:r>
                    </a:p>
                    <a:p>
                      <a:pPr algn="ctr"/>
                      <a:endParaRPr lang="en-US" dirty="0"/>
                    </a:p>
                  </a:txBody>
                  <a:tcPr anchor="ctr" anchorCtr="1">
                    <a:gradFill>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tcPr>
                </a:tc>
              </a:tr>
              <a:tr h="1703294">
                <a:tc>
                  <a:txBody>
                    <a:bodyPr/>
                    <a:lstStyle/>
                    <a:p>
                      <a:pPr lvl="0" algn="ctr">
                        <a:lnSpc>
                          <a:spcPct val="100000"/>
                        </a:lnSpc>
                        <a:spcAft>
                          <a:spcPts val="0"/>
                        </a:spcAft>
                      </a:pPr>
                      <a:r>
                        <a:rPr lang="en-US" sz="2400" b="1" dirty="0" smtClean="0">
                          <a:effectLst>
                            <a:outerShdw blurRad="38100" dist="38100" dir="2700000" algn="tl">
                              <a:srgbClr val="000000">
                                <a:alpha val="43137"/>
                              </a:srgbClr>
                            </a:outerShdw>
                          </a:effectLst>
                        </a:rPr>
                        <a:t>- Work start and end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38100" dist="38100" dir="2700000" algn="tl">
                              <a:srgbClr val="000000">
                                <a:alpha val="43137"/>
                              </a:srgbClr>
                            </a:outerShdw>
                          </a:effectLst>
                        </a:rPr>
                        <a:t>-  Sleep times (optional)</a:t>
                      </a:r>
                    </a:p>
                    <a:p>
                      <a:pPr lvl="0" algn="ctr">
                        <a:lnSpc>
                          <a:spcPct val="100000"/>
                        </a:lnSpc>
                        <a:spcAft>
                          <a:spcPts val="0"/>
                        </a:spcAft>
                      </a:pPr>
                      <a:endParaRPr lang="en-US" sz="2400" b="1" dirty="0" smtClean="0">
                        <a:effectLst>
                          <a:outerShdw blurRad="38100" dist="38100" dir="2700000" algn="tl">
                            <a:srgbClr val="000000">
                              <a:alpha val="43137"/>
                            </a:srgbClr>
                          </a:outerShdw>
                        </a:effectLst>
                      </a:endParaRPr>
                    </a:p>
                    <a:p>
                      <a:pPr algn="ctr"/>
                      <a:endParaRPr lang="en-US" dirty="0"/>
                    </a:p>
                  </a:txBody>
                  <a:tcPr anchor="ctr" anchorCtr="1">
                    <a:solidFill>
                      <a:schemeClr val="accent4">
                        <a:lumMod val="40000"/>
                        <a:lumOff val="60000"/>
                      </a:schemeClr>
                    </a:solidFill>
                  </a:tcPr>
                </a:tc>
                <a:tc>
                  <a:txBody>
                    <a:bodyPr/>
                    <a:lstStyle/>
                    <a:p>
                      <a:pPr lvl="0" algn="ctr">
                        <a:lnSpc>
                          <a:spcPct val="100000"/>
                        </a:lnSpc>
                        <a:spcAft>
                          <a:spcPts val="0"/>
                        </a:spcAft>
                      </a:pPr>
                      <a:r>
                        <a:rPr lang="en-US" sz="2400" b="1" dirty="0" smtClean="0">
                          <a:effectLst>
                            <a:outerShdw blurRad="38100" dist="38100" dir="2700000" algn="tl">
                              <a:srgbClr val="000000">
                                <a:alpha val="43137"/>
                              </a:srgbClr>
                            </a:outerShdw>
                          </a:effectLst>
                        </a:rPr>
                        <a:t>Alertness Score</a:t>
                      </a:r>
                    </a:p>
                    <a:p>
                      <a:pPr lvl="0" algn="ctr">
                        <a:lnSpc>
                          <a:spcPct val="100000"/>
                        </a:lnSpc>
                        <a:spcAft>
                          <a:spcPts val="0"/>
                        </a:spcAft>
                      </a:pPr>
                      <a:r>
                        <a:rPr lang="en-US" sz="2400" b="0" i="1" dirty="0" smtClean="0">
                          <a:effectLst>
                            <a:outerShdw blurRad="38100" dist="38100" dir="2700000" algn="tl">
                              <a:srgbClr val="000000">
                                <a:alpha val="43137"/>
                              </a:srgbClr>
                            </a:outerShdw>
                          </a:effectLst>
                        </a:rPr>
                        <a:t>(as a function of time)</a:t>
                      </a:r>
                    </a:p>
                    <a:p>
                      <a:pPr algn="ctr"/>
                      <a:endParaRPr lang="en-US" sz="2400" dirty="0"/>
                    </a:p>
                  </a:txBody>
                  <a:tcPr anchor="ctr" anchorCtr="1">
                    <a:solidFill>
                      <a:schemeClr val="accent6">
                        <a:lumMod val="40000"/>
                        <a:lumOff val="60000"/>
                      </a:schemeClr>
                    </a:solidFill>
                  </a:tcPr>
                </a:tc>
              </a:tr>
            </a:tbl>
          </a:graphicData>
        </a:graphic>
      </p:graphicFrame>
      <p:sp>
        <p:nvSpPr>
          <p:cNvPr id="5" name="Rectangle 4"/>
          <p:cNvSpPr/>
          <p:nvPr/>
        </p:nvSpPr>
        <p:spPr>
          <a:xfrm>
            <a:off x="685800" y="4114800"/>
            <a:ext cx="3657600" cy="1143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4038600"/>
            <a:ext cx="3657600" cy="1143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3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400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400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Scheduling Tools </a:t>
            </a:r>
            <a:br>
              <a:rPr lang="en-US" dirty="0" smtClean="0"/>
            </a:br>
            <a:r>
              <a:rPr lang="en-US" dirty="0" smtClean="0"/>
              <a:t>Examples</a:t>
            </a:r>
            <a:endParaRPr lang="en-US" dirty="0"/>
          </a:p>
        </p:txBody>
      </p:sp>
      <p:sp>
        <p:nvSpPr>
          <p:cNvPr id="3" name="Content Placeholder 2"/>
          <p:cNvSpPr>
            <a:spLocks noGrp="1"/>
          </p:cNvSpPr>
          <p:nvPr>
            <p:ph idx="1"/>
          </p:nvPr>
        </p:nvSpPr>
        <p:spPr/>
        <p:txBody>
          <a:bodyPr>
            <a:normAutofit/>
          </a:bodyPr>
          <a:lstStyle/>
          <a:p>
            <a:pPr algn="ctr">
              <a:spcBef>
                <a:spcPts val="0"/>
              </a:spcBef>
              <a:buNone/>
            </a:pPr>
            <a:r>
              <a:rPr lang="en-US" sz="2800" b="1" i="1" dirty="0" smtClean="0"/>
              <a:t>Circadian Alertness Simulator </a:t>
            </a:r>
            <a:r>
              <a:rPr lang="en-US" sz="2800" baseline="30000" dirty="0" smtClean="0"/>
              <a:t>TM</a:t>
            </a:r>
            <a:endParaRPr lang="en-US" sz="2800" dirty="0" smtClean="0"/>
          </a:p>
          <a:p>
            <a:pPr algn="ctr">
              <a:spcBef>
                <a:spcPts val="0"/>
              </a:spcBef>
              <a:buNone/>
            </a:pPr>
            <a:r>
              <a:rPr lang="en-US" sz="2800" dirty="0" smtClean="0"/>
              <a:t>based on CAS (Circadian Alertness Simulator) model</a:t>
            </a:r>
          </a:p>
          <a:p>
            <a:pPr>
              <a:buNone/>
            </a:pPr>
            <a:endParaRPr lang="en-US" dirty="0" smtClean="0"/>
          </a:p>
        </p:txBody>
      </p:sp>
      <p:pic>
        <p:nvPicPr>
          <p:cNvPr id="101379" name="Picture 3"/>
          <p:cNvPicPr>
            <a:picLocks noChangeAspect="1" noChangeArrowheads="1"/>
          </p:cNvPicPr>
          <p:nvPr/>
        </p:nvPicPr>
        <p:blipFill>
          <a:blip r:embed="rId3" cstate="print"/>
          <a:srcRect/>
          <a:stretch>
            <a:fillRect/>
          </a:stretch>
        </p:blipFill>
        <p:spPr bwMode="auto">
          <a:xfrm>
            <a:off x="1524000" y="2514600"/>
            <a:ext cx="6243637" cy="3724566"/>
          </a:xfrm>
          <a:prstGeom prst="rect">
            <a:avLst/>
          </a:prstGeom>
          <a:noFill/>
          <a:ln w="9525">
            <a:noFill/>
            <a:miter lim="800000"/>
            <a:headEnd/>
            <a:tailEnd/>
          </a:ln>
        </p:spPr>
      </p:pic>
      <p:sp>
        <p:nvSpPr>
          <p:cNvPr id="5" name="TextBox 4"/>
          <p:cNvSpPr txBox="1"/>
          <p:nvPr/>
        </p:nvSpPr>
        <p:spPr>
          <a:xfrm rot="5400000">
            <a:off x="7874719" y="4469682"/>
            <a:ext cx="1854995" cy="230832"/>
          </a:xfrm>
          <a:prstGeom prst="rect">
            <a:avLst/>
          </a:prstGeom>
          <a:noFill/>
        </p:spPr>
        <p:txBody>
          <a:bodyPr wrap="none" rtlCol="0">
            <a:spAutoFit/>
          </a:bodyPr>
          <a:lstStyle/>
          <a:p>
            <a:r>
              <a:rPr lang="en-US" sz="900" dirty="0" smtClean="0"/>
              <a:t>© Circadian International, Inc. 2011</a:t>
            </a:r>
            <a:endParaRPr lang="en-US" sz="900" dirty="0"/>
          </a:p>
        </p:txBody>
      </p:sp>
      <p:sp>
        <p:nvSpPr>
          <p:cNvPr id="7" name="TextBox 6"/>
          <p:cNvSpPr txBox="1"/>
          <p:nvPr/>
        </p:nvSpPr>
        <p:spPr>
          <a:xfrm>
            <a:off x="152400" y="3048000"/>
            <a:ext cx="2438400" cy="646986"/>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Variation in alertness score over two-day period</a:t>
            </a:r>
            <a:endParaRPr lang="en-US" sz="1600" dirty="0"/>
          </a:p>
        </p:txBody>
      </p:sp>
      <p:sp>
        <p:nvSpPr>
          <p:cNvPr id="8" name="Freeform 7"/>
          <p:cNvSpPr/>
          <p:nvPr/>
        </p:nvSpPr>
        <p:spPr>
          <a:xfrm>
            <a:off x="2590800" y="3238006"/>
            <a:ext cx="1090551" cy="573973"/>
          </a:xfrm>
          <a:custGeom>
            <a:avLst/>
            <a:gdLst>
              <a:gd name="connsiteX0" fmla="*/ 0 w 1080655"/>
              <a:gd name="connsiteY0" fmla="*/ 122711 h 573973"/>
              <a:gd name="connsiteX1" fmla="*/ 522514 w 1080655"/>
              <a:gd name="connsiteY1" fmla="*/ 75210 h 573973"/>
              <a:gd name="connsiteX2" fmla="*/ 1080655 w 1080655"/>
              <a:gd name="connsiteY2" fmla="*/ 573973 h 573973"/>
            </a:gdLst>
            <a:ahLst/>
            <a:cxnLst>
              <a:cxn ang="0">
                <a:pos x="connsiteX0" y="connsiteY0"/>
              </a:cxn>
              <a:cxn ang="0">
                <a:pos x="connsiteX1" y="connsiteY1"/>
              </a:cxn>
              <a:cxn ang="0">
                <a:pos x="connsiteX2" y="connsiteY2"/>
              </a:cxn>
            </a:cxnLst>
            <a:rect l="l" t="t" r="r" b="b"/>
            <a:pathLst>
              <a:path w="1080655" h="573973">
                <a:moveTo>
                  <a:pt x="0" y="122711"/>
                </a:moveTo>
                <a:cubicBezTo>
                  <a:pt x="171202" y="61355"/>
                  <a:pt x="342405" y="0"/>
                  <a:pt x="522514" y="75210"/>
                </a:cubicBezTo>
                <a:cubicBezTo>
                  <a:pt x="702623" y="150420"/>
                  <a:pt x="891639" y="362196"/>
                  <a:pt x="1080655" y="573973"/>
                </a:cubicBezTo>
              </a:path>
            </a:pathLst>
          </a:custGeom>
          <a:ln w="38100">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Scheduling Tools- </a:t>
            </a:r>
            <a:br>
              <a:rPr lang="en-US" dirty="0" smtClean="0"/>
            </a:br>
            <a:r>
              <a:rPr lang="en-US" dirty="0" smtClean="0"/>
              <a:t>Examples</a:t>
            </a:r>
            <a:endParaRPr lang="en-US" dirty="0"/>
          </a:p>
        </p:txBody>
      </p:sp>
      <p:sp>
        <p:nvSpPr>
          <p:cNvPr id="3" name="Content Placeholder 2"/>
          <p:cNvSpPr>
            <a:spLocks noGrp="1"/>
          </p:cNvSpPr>
          <p:nvPr>
            <p:ph idx="1"/>
          </p:nvPr>
        </p:nvSpPr>
        <p:spPr/>
        <p:txBody>
          <a:bodyPr>
            <a:normAutofit/>
          </a:bodyPr>
          <a:lstStyle/>
          <a:p>
            <a:pPr algn="ctr">
              <a:spcBef>
                <a:spcPts val="0"/>
              </a:spcBef>
              <a:buNone/>
            </a:pPr>
            <a:r>
              <a:rPr lang="en-US" sz="2800" b="1" i="1" dirty="0" smtClean="0"/>
              <a:t>FAST® </a:t>
            </a:r>
            <a:endParaRPr lang="en-US" sz="2800" dirty="0" smtClean="0"/>
          </a:p>
          <a:p>
            <a:pPr algn="ctr">
              <a:spcBef>
                <a:spcPts val="0"/>
              </a:spcBef>
              <a:buNone/>
            </a:pPr>
            <a:r>
              <a:rPr lang="en-US" sz="2800" dirty="0" smtClean="0"/>
              <a:t>(Fatigue Science LLC)</a:t>
            </a:r>
          </a:p>
          <a:p>
            <a:pPr>
              <a:spcBef>
                <a:spcPts val="0"/>
              </a:spcBef>
            </a:pPr>
            <a:endParaRPr lang="en-US" sz="2800" dirty="0" smtClean="0"/>
          </a:p>
          <a:p>
            <a:pPr>
              <a:spcBef>
                <a:spcPts val="0"/>
              </a:spcBef>
            </a:pPr>
            <a:endParaRPr lang="en-US" sz="2800" dirty="0" smtClean="0"/>
          </a:p>
          <a:p>
            <a:pPr>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642614613"/>
              </p:ext>
            </p:extLst>
          </p:nvPr>
        </p:nvGraphicFramePr>
        <p:xfrm>
          <a:off x="533400" y="2590800"/>
          <a:ext cx="8001000" cy="2895600"/>
        </p:xfrm>
        <a:graphic>
          <a:graphicData uri="http://schemas.openxmlformats.org/drawingml/2006/table">
            <a:tbl>
              <a:tblPr firstRow="1" bandRow="1">
                <a:tableStyleId>{5C22544A-7EE6-4342-B048-85BDC9FD1C3A}</a:tableStyleId>
              </a:tblPr>
              <a:tblGrid>
                <a:gridCol w="4000500"/>
                <a:gridCol w="4000500"/>
              </a:tblGrid>
              <a:tr h="1192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blurRad="38100" dist="38100" dir="2700000" algn="tl">
                              <a:srgbClr val="000000">
                                <a:alpha val="43137"/>
                              </a:srgbClr>
                            </a:outerShdw>
                          </a:effectLst>
                        </a:rPr>
                        <a:t>INPUTS</a:t>
                      </a:r>
                    </a:p>
                    <a:p>
                      <a:pPr algn="ctr"/>
                      <a:endParaRPr lang="en-US" dirty="0"/>
                    </a:p>
                  </a:txBody>
                  <a:tcPr anchor="ctr" anchorCtr="1">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blurRad="38100" dist="38100" dir="2700000" algn="tl">
                              <a:srgbClr val="000000">
                                <a:alpha val="43137"/>
                              </a:srgbClr>
                            </a:outerShdw>
                          </a:effectLst>
                        </a:rPr>
                        <a:t>OUTPUT METRIC</a:t>
                      </a:r>
                    </a:p>
                    <a:p>
                      <a:pPr algn="ctr"/>
                      <a:endParaRPr lang="en-US" dirty="0"/>
                    </a:p>
                  </a:txBody>
                  <a:tcPr anchor="ctr" anchorCtr="1">
                    <a:gradFill>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tcPr>
                </a:tc>
              </a:tr>
              <a:tr h="1703294">
                <a:tc>
                  <a:txBody>
                    <a:bodyPr/>
                    <a:lstStyle/>
                    <a:p>
                      <a:pPr lvl="0" algn="ctr">
                        <a:lnSpc>
                          <a:spcPct val="100000"/>
                        </a:lnSpc>
                        <a:spcAft>
                          <a:spcPts val="0"/>
                        </a:spcAft>
                      </a:pPr>
                      <a:r>
                        <a:rPr lang="en-US" sz="2400" b="1" dirty="0" smtClean="0">
                          <a:effectLst>
                            <a:outerShdw blurRad="38100" dist="38100" dir="2700000" algn="tl">
                              <a:srgbClr val="000000">
                                <a:alpha val="43137"/>
                              </a:srgbClr>
                            </a:outerShdw>
                          </a:effectLst>
                        </a:rPr>
                        <a:t>- Work start and end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38100" dist="38100" dir="2700000" algn="tl">
                              <a:srgbClr val="000000">
                                <a:alpha val="43137"/>
                              </a:srgbClr>
                            </a:outerShdw>
                          </a:effectLst>
                        </a:rPr>
                        <a:t>-  Sleep times (optional)</a:t>
                      </a:r>
                    </a:p>
                    <a:p>
                      <a:pPr lvl="0" algn="ctr">
                        <a:lnSpc>
                          <a:spcPct val="100000"/>
                        </a:lnSpc>
                        <a:spcAft>
                          <a:spcPts val="0"/>
                        </a:spcAft>
                      </a:pPr>
                      <a:r>
                        <a:rPr lang="en-US" sz="2400" b="1" dirty="0" smtClean="0">
                          <a:effectLst>
                            <a:outerShdw blurRad="38100" dist="38100" dir="2700000" algn="tl">
                              <a:srgbClr val="000000">
                                <a:alpha val="43137"/>
                              </a:srgbClr>
                            </a:outerShdw>
                          </a:effectLst>
                        </a:rPr>
                        <a:t>- Sleep quality</a:t>
                      </a:r>
                    </a:p>
                    <a:p>
                      <a:pPr algn="ctr"/>
                      <a:endParaRPr lang="en-US" dirty="0"/>
                    </a:p>
                  </a:txBody>
                  <a:tcPr anchor="ctr" anchorCtr="1">
                    <a:solidFill>
                      <a:schemeClr val="accent4">
                        <a:lumMod val="40000"/>
                        <a:lumOff val="60000"/>
                      </a:schemeClr>
                    </a:solidFill>
                  </a:tcPr>
                </a:tc>
                <a:tc>
                  <a:txBody>
                    <a:bodyPr/>
                    <a:lstStyle/>
                    <a:p>
                      <a:pPr lvl="0" algn="ctr">
                        <a:lnSpc>
                          <a:spcPct val="100000"/>
                        </a:lnSpc>
                        <a:spcAft>
                          <a:spcPts val="0"/>
                        </a:spcAft>
                      </a:pPr>
                      <a:r>
                        <a:rPr lang="en-US" sz="2400" b="1" dirty="0" smtClean="0">
                          <a:effectLst>
                            <a:outerShdw blurRad="38100" dist="38100" dir="2700000" algn="tl">
                              <a:srgbClr val="000000">
                                <a:alpha val="43137"/>
                              </a:srgbClr>
                            </a:outerShdw>
                          </a:effectLst>
                        </a:rPr>
                        <a:t>Effectiveness Score</a:t>
                      </a:r>
                    </a:p>
                    <a:p>
                      <a:pPr lvl="0" algn="ctr">
                        <a:lnSpc>
                          <a:spcPct val="100000"/>
                        </a:lnSpc>
                        <a:spcAft>
                          <a:spcPts val="0"/>
                        </a:spcAft>
                      </a:pPr>
                      <a:r>
                        <a:rPr lang="en-US" sz="2400" b="0" i="1" dirty="0" smtClean="0">
                          <a:effectLst>
                            <a:outerShdw blurRad="38100" dist="38100" dir="2700000" algn="tl">
                              <a:srgbClr val="000000">
                                <a:alpha val="43137"/>
                              </a:srgbClr>
                            </a:outerShdw>
                          </a:effectLst>
                        </a:rPr>
                        <a:t>(as a function of time)</a:t>
                      </a:r>
                    </a:p>
                    <a:p>
                      <a:pPr algn="ctr"/>
                      <a:endParaRPr lang="en-US" sz="2400" dirty="0"/>
                    </a:p>
                  </a:txBody>
                  <a:tcPr anchor="ctr" anchorCtr="1">
                    <a:solidFill>
                      <a:schemeClr val="accent6">
                        <a:lumMod val="40000"/>
                        <a:lumOff val="60000"/>
                      </a:schemeClr>
                    </a:solidFill>
                  </a:tcPr>
                </a:tc>
              </a:tr>
            </a:tbl>
          </a:graphicData>
        </a:graphic>
      </p:graphicFrame>
      <p:sp>
        <p:nvSpPr>
          <p:cNvPr id="5" name="Rectangle 4"/>
          <p:cNvSpPr/>
          <p:nvPr/>
        </p:nvSpPr>
        <p:spPr>
          <a:xfrm>
            <a:off x="685800" y="3886200"/>
            <a:ext cx="3657600" cy="1371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4038600"/>
            <a:ext cx="3657600" cy="1143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400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4000"/>
                                  </p:stCondLst>
                                  <p:childTnLst>
                                    <p:animEffect transition="out" filter="fade">
                                      <p:cBhvr>
                                        <p:cTn id="9" dur="1600"/>
                                        <p:tgtEl>
                                          <p:spTgt spid="7"/>
                                        </p:tgtEl>
                                      </p:cBhvr>
                                    </p:animEffect>
                                    <p:set>
                                      <p:cBhvr>
                                        <p:cTn id="10" dur="1" fill="hold">
                                          <p:stCondLst>
                                            <p:cond delay="15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1897"/>
          <a:stretch>
            <a:fillRect/>
          </a:stretch>
        </p:blipFill>
        <p:spPr bwMode="auto">
          <a:xfrm>
            <a:off x="304800" y="2667000"/>
            <a:ext cx="8610600" cy="37338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dirty="0" smtClean="0"/>
              <a:t>Scheduling Tools </a:t>
            </a:r>
            <a:br>
              <a:rPr lang="en-US" dirty="0" smtClean="0"/>
            </a:br>
            <a:r>
              <a:rPr lang="en-US" dirty="0" smtClean="0"/>
              <a:t>Examples</a:t>
            </a:r>
            <a:endParaRPr lang="en-US" dirty="0"/>
          </a:p>
        </p:txBody>
      </p:sp>
      <p:sp>
        <p:nvSpPr>
          <p:cNvPr id="3" name="Content Placeholder 2"/>
          <p:cNvSpPr>
            <a:spLocks noGrp="1"/>
          </p:cNvSpPr>
          <p:nvPr>
            <p:ph idx="1"/>
          </p:nvPr>
        </p:nvSpPr>
        <p:spPr>
          <a:xfrm>
            <a:off x="476250" y="1524001"/>
            <a:ext cx="8229600" cy="1295400"/>
          </a:xfrm>
        </p:spPr>
        <p:txBody>
          <a:bodyPr>
            <a:normAutofit lnSpcReduction="10000"/>
          </a:bodyPr>
          <a:lstStyle/>
          <a:p>
            <a:pPr algn="ctr">
              <a:spcBef>
                <a:spcPts val="0"/>
              </a:spcBef>
              <a:buNone/>
            </a:pPr>
            <a:r>
              <a:rPr lang="en-US" sz="2800" b="1" i="1" dirty="0" smtClean="0"/>
              <a:t>FAST (Fatigue Avoidance Scheduling Tool) </a:t>
            </a:r>
            <a:r>
              <a:rPr lang="en-US" sz="2800" i="1" dirty="0" smtClean="0"/>
              <a:t>® </a:t>
            </a:r>
            <a:endParaRPr lang="en-US" sz="2800" dirty="0" smtClean="0"/>
          </a:p>
          <a:p>
            <a:pPr algn="ctr">
              <a:spcBef>
                <a:spcPts val="0"/>
              </a:spcBef>
              <a:buNone/>
            </a:pPr>
            <a:r>
              <a:rPr lang="en-US" sz="2800" dirty="0" smtClean="0"/>
              <a:t>based on SAFTE (Sleep, Activity, Fatigue, and Task Effectiveness) model</a:t>
            </a:r>
          </a:p>
          <a:p>
            <a:pPr>
              <a:buNone/>
            </a:pPr>
            <a:endParaRPr lang="en-US" dirty="0" smtClean="0"/>
          </a:p>
        </p:txBody>
      </p:sp>
      <p:sp>
        <p:nvSpPr>
          <p:cNvPr id="8" name="TextBox 7"/>
          <p:cNvSpPr txBox="1"/>
          <p:nvPr/>
        </p:nvSpPr>
        <p:spPr>
          <a:xfrm>
            <a:off x="4419600" y="4114800"/>
            <a:ext cx="2590800" cy="919401"/>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1600" dirty="0" smtClean="0"/>
              <a:t>Dashboard  shows effectiveness and fatigue contributors at cursor point</a:t>
            </a:r>
            <a:endParaRPr lang="en-US" sz="1600" dirty="0"/>
          </a:p>
        </p:txBody>
      </p:sp>
      <p:sp>
        <p:nvSpPr>
          <p:cNvPr id="9" name="Rounded Rectangle 8"/>
          <p:cNvSpPr/>
          <p:nvPr/>
        </p:nvSpPr>
        <p:spPr>
          <a:xfrm>
            <a:off x="609600" y="4572000"/>
            <a:ext cx="2286000" cy="1191816"/>
          </a:xfrm>
          <a:prstGeom prst="roundRect">
            <a:avLst/>
          </a:prstGeom>
        </p:spPr>
        <p:style>
          <a:lnRef idx="0">
            <a:schemeClr val="dk1"/>
          </a:lnRef>
          <a:fillRef idx="3">
            <a:schemeClr val="dk1"/>
          </a:fillRef>
          <a:effectRef idx="3">
            <a:schemeClr val="dk1"/>
          </a:effectRef>
          <a:fontRef idx="minor">
            <a:schemeClr val="lt1"/>
          </a:fontRef>
        </p:style>
        <p:txBody>
          <a:bodyPr wrap="square" lIns="45720" rIns="45720">
            <a:spAutoFit/>
          </a:bodyPr>
          <a:lstStyle/>
          <a:p>
            <a:pPr algn="ctr">
              <a:defRPr/>
            </a:pPr>
            <a:r>
              <a:rPr lang="en-US" sz="1600" dirty="0"/>
              <a:t>Predicted effectiveness score (performance) throughout each day of the schedule</a:t>
            </a:r>
          </a:p>
        </p:txBody>
      </p:sp>
      <p:sp>
        <p:nvSpPr>
          <p:cNvPr id="11" name="Rounded Rectangle 10"/>
          <p:cNvSpPr/>
          <p:nvPr/>
        </p:nvSpPr>
        <p:spPr>
          <a:xfrm>
            <a:off x="4572000" y="5410200"/>
            <a:ext cx="1384300"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1600" dirty="0">
                <a:solidFill>
                  <a:schemeClr val="bg1"/>
                </a:solidFill>
              </a:rPr>
              <a:t>Sleep </a:t>
            </a:r>
            <a:r>
              <a:rPr lang="en-US" sz="1600" dirty="0" smtClean="0">
                <a:solidFill>
                  <a:schemeClr val="bg1"/>
                </a:solidFill>
              </a:rPr>
              <a:t> and work times</a:t>
            </a:r>
            <a:endParaRPr lang="en-US" sz="1600" dirty="0">
              <a:solidFill>
                <a:schemeClr val="bg1"/>
              </a:solidFill>
            </a:endParaRPr>
          </a:p>
        </p:txBody>
      </p:sp>
      <p:sp>
        <p:nvSpPr>
          <p:cNvPr id="16" name="Freeform 15"/>
          <p:cNvSpPr/>
          <p:nvPr/>
        </p:nvSpPr>
        <p:spPr>
          <a:xfrm>
            <a:off x="2819400" y="3886200"/>
            <a:ext cx="436418" cy="762000"/>
          </a:xfrm>
          <a:custGeom>
            <a:avLst/>
            <a:gdLst>
              <a:gd name="connsiteX0" fmla="*/ 0 w 263236"/>
              <a:gd name="connsiteY0" fmla="*/ 475013 h 475013"/>
              <a:gd name="connsiteX1" fmla="*/ 237506 w 263236"/>
              <a:gd name="connsiteY1" fmla="*/ 285008 h 475013"/>
              <a:gd name="connsiteX2" fmla="*/ 154379 w 263236"/>
              <a:gd name="connsiteY2" fmla="*/ 0 h 475013"/>
            </a:gdLst>
            <a:ahLst/>
            <a:cxnLst>
              <a:cxn ang="0">
                <a:pos x="connsiteX0" y="connsiteY0"/>
              </a:cxn>
              <a:cxn ang="0">
                <a:pos x="connsiteX1" y="connsiteY1"/>
              </a:cxn>
              <a:cxn ang="0">
                <a:pos x="connsiteX2" y="connsiteY2"/>
              </a:cxn>
            </a:cxnLst>
            <a:rect l="l" t="t" r="r" b="b"/>
            <a:pathLst>
              <a:path w="263236" h="475013">
                <a:moveTo>
                  <a:pt x="0" y="475013"/>
                </a:moveTo>
                <a:cubicBezTo>
                  <a:pt x="105888" y="419595"/>
                  <a:pt x="211776" y="364177"/>
                  <a:pt x="237506" y="285008"/>
                </a:cubicBezTo>
                <a:cubicBezTo>
                  <a:pt x="263236" y="205839"/>
                  <a:pt x="208807" y="102919"/>
                  <a:pt x="154379" y="0"/>
                </a:cubicBezTo>
              </a:path>
            </a:pathLst>
          </a:custGeom>
          <a:ln w="38100">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a:stCxn id="8" idx="3"/>
          </p:cNvCxnSpPr>
          <p:nvPr/>
        </p:nvCxnSpPr>
        <p:spPr>
          <a:xfrm>
            <a:off x="7010400" y="4574501"/>
            <a:ext cx="228600" cy="7369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010400" y="4572000"/>
            <a:ext cx="609600" cy="10668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3429001" y="5592618"/>
            <a:ext cx="1143000" cy="427182"/>
          </a:xfrm>
          <a:custGeom>
            <a:avLst/>
            <a:gdLst>
              <a:gd name="connsiteX0" fmla="*/ 568037 w 568037"/>
              <a:gd name="connsiteY0" fmla="*/ 101600 h 295564"/>
              <a:gd name="connsiteX1" fmla="*/ 152400 w 568037"/>
              <a:gd name="connsiteY1" fmla="*/ 32327 h 295564"/>
              <a:gd name="connsiteX2" fmla="*/ 0 w 568037"/>
              <a:gd name="connsiteY2" fmla="*/ 295564 h 295564"/>
            </a:gdLst>
            <a:ahLst/>
            <a:cxnLst>
              <a:cxn ang="0">
                <a:pos x="connsiteX0" y="connsiteY0"/>
              </a:cxn>
              <a:cxn ang="0">
                <a:pos x="connsiteX1" y="connsiteY1"/>
              </a:cxn>
              <a:cxn ang="0">
                <a:pos x="connsiteX2" y="connsiteY2"/>
              </a:cxn>
            </a:cxnLst>
            <a:rect l="l" t="t" r="r" b="b"/>
            <a:pathLst>
              <a:path w="568037" h="295564">
                <a:moveTo>
                  <a:pt x="568037" y="101600"/>
                </a:moveTo>
                <a:cubicBezTo>
                  <a:pt x="407555" y="50800"/>
                  <a:pt x="247073" y="0"/>
                  <a:pt x="152400" y="32327"/>
                </a:cubicBezTo>
                <a:cubicBezTo>
                  <a:pt x="57727" y="64654"/>
                  <a:pt x="0" y="295564"/>
                  <a:pt x="0" y="295564"/>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4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nodeType="withEffect">
                                  <p:stCondLst>
                                    <p:cond delay="4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par>
                                <p:cTn id="20" presetID="10" presetClass="entr" presetSubtype="0" fill="hold" grpId="0" nodeType="withEffect">
                                  <p:stCondLst>
                                    <p:cond delay="4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4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6"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Scheduling Tools and Planned </a:t>
            </a:r>
            <a:r>
              <a:rPr lang="en-US" dirty="0"/>
              <a:t>O</a:t>
            </a:r>
            <a:r>
              <a:rPr lang="en-US" dirty="0" smtClean="0"/>
              <a:t>perations</a:t>
            </a:r>
            <a:endParaRPr lang="en-US" dirty="0"/>
          </a:p>
        </p:txBody>
      </p:sp>
      <p:sp>
        <p:nvSpPr>
          <p:cNvPr id="3" name="Content Placeholder 2"/>
          <p:cNvSpPr>
            <a:spLocks noGrp="1"/>
          </p:cNvSpPr>
          <p:nvPr>
            <p:ph idx="1"/>
          </p:nvPr>
        </p:nvSpPr>
        <p:spPr/>
        <p:txBody>
          <a:bodyPr>
            <a:normAutofit/>
          </a:bodyPr>
          <a:lstStyle/>
          <a:p>
            <a:r>
              <a:rPr lang="en-US" dirty="0" smtClean="0"/>
              <a:t>Scheduling tools can be used to inform the planning of predictable operations</a:t>
            </a:r>
          </a:p>
          <a:p>
            <a:r>
              <a:rPr lang="en-US" dirty="0" smtClean="0"/>
              <a:t>Evaluation of fatigue metrics will inform whether a schedule should be re-evaluated</a:t>
            </a:r>
          </a:p>
          <a:p>
            <a:r>
              <a:rPr lang="en-US" dirty="0" smtClean="0"/>
              <a:t>Mitigations </a:t>
            </a:r>
            <a:r>
              <a:rPr lang="en-US" i="1" dirty="0" smtClean="0"/>
              <a:t>immediately </a:t>
            </a:r>
            <a:r>
              <a:rPr lang="en-US" dirty="0" smtClean="0"/>
              <a:t>incorporated into the scheduling plan can reduce the likelihood unacceptable levels of fatigue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Scheduling Tools for Retrospective </a:t>
            </a:r>
            <a:r>
              <a:rPr lang="en-US" dirty="0"/>
              <a:t>S</a:t>
            </a:r>
            <a:r>
              <a:rPr lang="en-US" dirty="0" smtClean="0"/>
              <a:t>chedule </a:t>
            </a:r>
            <a:r>
              <a:rPr lang="en-US" dirty="0"/>
              <a:t>A</a:t>
            </a:r>
            <a:r>
              <a:rPr lang="en-US" dirty="0" smtClean="0"/>
              <a:t>nalyses</a:t>
            </a:r>
            <a:endParaRPr lang="en-US" dirty="0"/>
          </a:p>
        </p:txBody>
      </p:sp>
      <p:sp>
        <p:nvSpPr>
          <p:cNvPr id="3" name="Content Placeholder 2"/>
          <p:cNvSpPr>
            <a:spLocks noGrp="1"/>
          </p:cNvSpPr>
          <p:nvPr>
            <p:ph idx="1"/>
          </p:nvPr>
        </p:nvSpPr>
        <p:spPr/>
        <p:txBody>
          <a:bodyPr>
            <a:normAutofit fontScale="92500" lnSpcReduction="10000"/>
          </a:bodyPr>
          <a:lstStyle/>
          <a:p>
            <a:pPr marL="457200" lvl="1" indent="-457200">
              <a:buFont typeface="Arial" pitchFamily="34" charset="0"/>
              <a:buChar char="•"/>
            </a:pPr>
            <a:r>
              <a:rPr lang="en-US" sz="3200" dirty="0" smtClean="0"/>
              <a:t>Approach is particularly valuable for operations that are difficult to schedule in advance</a:t>
            </a:r>
          </a:p>
          <a:p>
            <a:pPr marL="457200" lvl="1" indent="-457200">
              <a:buFont typeface="Arial" pitchFamily="34" charset="0"/>
              <a:buChar char="•"/>
            </a:pPr>
            <a:r>
              <a:rPr lang="en-US" sz="3200" dirty="0" smtClean="0"/>
              <a:t>Periodic review of </a:t>
            </a:r>
            <a:r>
              <a:rPr lang="en-US" sz="3200" i="1" dirty="0" smtClean="0"/>
              <a:t>actual </a:t>
            </a:r>
            <a:r>
              <a:rPr lang="en-US" sz="3200" dirty="0" smtClean="0"/>
              <a:t>work schedules for presence of factors contributing to fatigue</a:t>
            </a:r>
          </a:p>
          <a:p>
            <a:pPr marL="457200" lvl="1" indent="-457200">
              <a:buFont typeface="Arial" pitchFamily="34" charset="0"/>
              <a:buChar char="•"/>
            </a:pPr>
            <a:r>
              <a:rPr lang="en-US" sz="3200" dirty="0" smtClean="0"/>
              <a:t>With certain tools, sleep data collected during operations can refine the accuracy of analyses</a:t>
            </a:r>
          </a:p>
          <a:p>
            <a:pPr marL="457200" lvl="1" indent="-457200">
              <a:buFont typeface="Arial" pitchFamily="34" charset="0"/>
              <a:buChar char="•"/>
            </a:pPr>
            <a:r>
              <a:rPr lang="en-US" sz="3200" dirty="0" smtClean="0"/>
              <a:t>Mitigations incorporated into scheduling </a:t>
            </a:r>
            <a:r>
              <a:rPr lang="en-US" sz="3200" i="1" dirty="0" smtClean="0"/>
              <a:t>practices </a:t>
            </a:r>
            <a:r>
              <a:rPr lang="en-US" sz="3200" dirty="0" smtClean="0"/>
              <a:t>plan can reduce the likelihood unacceptable levels of fatigue during day-to-day operations</a:t>
            </a:r>
          </a:p>
          <a:p>
            <a:pPr marL="0" indent="0">
              <a:buNone/>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3 Quiz</a:t>
            </a:r>
          </a:p>
        </p:txBody>
      </p:sp>
      <p:sp>
        <p:nvSpPr>
          <p:cNvPr id="3" name="Content Placeholder 2"/>
          <p:cNvSpPr>
            <a:spLocks noGrp="1"/>
          </p:cNvSpPr>
          <p:nvPr>
            <p:ph idx="1"/>
          </p:nvPr>
        </p:nvSpPr>
        <p:spPr/>
        <p:txBody>
          <a:bodyPr numCol="1">
            <a:noAutofit/>
          </a:bodyPr>
          <a:lstStyle/>
          <a:p>
            <a:pPr lvl="0">
              <a:buNone/>
            </a:pPr>
            <a:r>
              <a:rPr lang="en-US" sz="2400" i="1" dirty="0" smtClean="0"/>
              <a:t>Choose the correct answer:</a:t>
            </a:r>
          </a:p>
          <a:p>
            <a:pPr lvl="0">
              <a:buNone/>
            </a:pPr>
            <a:endParaRPr lang="en-US" sz="700" i="1" dirty="0" smtClean="0"/>
          </a:p>
          <a:p>
            <a:pPr marL="0" lvl="0" indent="0">
              <a:buNone/>
            </a:pPr>
            <a:r>
              <a:rPr lang="en-US" sz="2600" dirty="0" smtClean="0"/>
              <a:t>Which of the following is NOT true about scheduling tools:</a:t>
            </a:r>
          </a:p>
          <a:p>
            <a:pPr marL="463550" lvl="1" indent="-349250">
              <a:buNone/>
            </a:pPr>
            <a:r>
              <a:rPr lang="en-US" sz="2600" dirty="0" smtClean="0"/>
              <a:t>a) Scheduling tools can guide management in scheduling decisions </a:t>
            </a:r>
          </a:p>
          <a:p>
            <a:pPr marL="463550" lvl="1" indent="-349250">
              <a:buNone/>
            </a:pPr>
            <a:r>
              <a:rPr lang="en-US" sz="2600" dirty="0" smtClean="0"/>
              <a:t>b) Scheduling tools are based on input and are customizable</a:t>
            </a:r>
          </a:p>
          <a:p>
            <a:pPr marL="463550" lvl="1" indent="-349250">
              <a:buNone/>
            </a:pPr>
            <a:r>
              <a:rPr lang="en-US" sz="2600" dirty="0" smtClean="0"/>
              <a:t>c) Scheduling software must be purchased from the regulator</a:t>
            </a:r>
          </a:p>
          <a:p>
            <a:pPr marL="463550" lvl="1" indent="-349250">
              <a:buNone/>
            </a:pPr>
            <a:r>
              <a:rPr lang="en-US" sz="2600" dirty="0" smtClean="0"/>
              <a:t>d) Scheduling tools are based on the science of fatigue and can help estimate driver fatigue levels</a:t>
            </a:r>
          </a:p>
          <a:p>
            <a:pPr lvl="1" indent="-628650">
              <a:buNone/>
            </a:pPr>
            <a:r>
              <a:rPr lang="en-US" dirty="0" smtClean="0"/>
              <a:t> </a:t>
            </a:r>
          </a:p>
        </p:txBody>
      </p:sp>
    </p:spTree>
    <p:extLst>
      <p:ext uri="{BB962C8B-B14F-4D97-AF65-F5344CB8AC3E}">
        <p14:creationId xmlns:p14="http://schemas.microsoft.com/office/powerpoint/2010/main" val="966213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3 Quiz</a:t>
            </a:r>
          </a:p>
        </p:txBody>
      </p:sp>
      <p:sp>
        <p:nvSpPr>
          <p:cNvPr id="3" name="Content Placeholder 2"/>
          <p:cNvSpPr>
            <a:spLocks noGrp="1"/>
          </p:cNvSpPr>
          <p:nvPr>
            <p:ph idx="1"/>
          </p:nvPr>
        </p:nvSpPr>
        <p:spPr/>
        <p:txBody>
          <a:bodyPr numCol="1">
            <a:noAutofit/>
          </a:bodyPr>
          <a:lstStyle/>
          <a:p>
            <a:pPr lvl="1" indent="-628650">
              <a:buNone/>
            </a:pPr>
            <a:r>
              <a:rPr lang="en-US" sz="2600" i="1" dirty="0" smtClean="0"/>
              <a:t>Choose the correct answer:</a:t>
            </a:r>
          </a:p>
          <a:p>
            <a:pPr lvl="1" indent="-628650">
              <a:buNone/>
            </a:pPr>
            <a:r>
              <a:rPr lang="en-US" sz="2800" dirty="0" smtClean="0"/>
              <a:t>Scheduling tools:</a:t>
            </a:r>
          </a:p>
          <a:p>
            <a:pPr marL="519113" lvl="1" indent="-404813">
              <a:buNone/>
            </a:pPr>
            <a:r>
              <a:rPr lang="en-US" dirty="0" smtClean="0"/>
              <a:t>a) Are one-size-fits all, and will accurately predict an individual’s performance</a:t>
            </a:r>
          </a:p>
          <a:p>
            <a:pPr marL="519113" lvl="1" indent="-404813">
              <a:buNone/>
            </a:pPr>
            <a:r>
              <a:rPr lang="en-US" dirty="0" smtClean="0"/>
              <a:t>b) Can calculate fatigue-related risk based on factors including time of day, and operations type</a:t>
            </a:r>
          </a:p>
          <a:p>
            <a:pPr marL="519113" lvl="1" indent="-404813">
              <a:buNone/>
            </a:pPr>
            <a:r>
              <a:rPr lang="en-US" dirty="0" smtClean="0"/>
              <a:t>c) Predict fatigue-related risk based on market forces</a:t>
            </a:r>
          </a:p>
          <a:p>
            <a:pPr marL="519113" lvl="1" indent="-404813">
              <a:buNone/>
            </a:pPr>
            <a:r>
              <a:rPr lang="en-US" dirty="0" smtClean="0"/>
              <a:t>d) Are a means of guaranteeing that no driver is fatigued</a:t>
            </a:r>
            <a:endParaRPr lang="en-US" sz="2800" dirty="0" smtClean="0"/>
          </a:p>
        </p:txBody>
      </p:sp>
    </p:spTree>
    <p:extLst>
      <p:ext uri="{BB962C8B-B14F-4D97-AF65-F5344CB8AC3E}">
        <p14:creationId xmlns:p14="http://schemas.microsoft.com/office/powerpoint/2010/main" val="9662130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3 Quiz</a:t>
            </a:r>
          </a:p>
        </p:txBody>
      </p:sp>
      <p:sp>
        <p:nvSpPr>
          <p:cNvPr id="3" name="Content Placeholder 2"/>
          <p:cNvSpPr>
            <a:spLocks noGrp="1"/>
          </p:cNvSpPr>
          <p:nvPr>
            <p:ph idx="1"/>
          </p:nvPr>
        </p:nvSpPr>
        <p:spPr/>
        <p:txBody>
          <a:bodyPr numCol="1">
            <a:noAutofit/>
          </a:bodyPr>
          <a:lstStyle/>
          <a:p>
            <a:pPr lvl="0">
              <a:buNone/>
            </a:pPr>
            <a:r>
              <a:rPr lang="en-US" sz="2600" i="1" dirty="0" smtClean="0"/>
              <a:t>Choose the correct answer:</a:t>
            </a:r>
          </a:p>
          <a:p>
            <a:pPr>
              <a:buNone/>
            </a:pPr>
            <a:r>
              <a:rPr lang="en-US" sz="1000" dirty="0" smtClean="0"/>
              <a:t> </a:t>
            </a:r>
          </a:p>
          <a:p>
            <a:pPr marL="0" indent="0">
              <a:buNone/>
            </a:pPr>
            <a:r>
              <a:rPr lang="en-US" sz="2800" dirty="0" smtClean="0"/>
              <a:t>Which of these is NOT a typical input for a driver scheduling tool:</a:t>
            </a:r>
          </a:p>
          <a:p>
            <a:pPr lvl="1" indent="-628650">
              <a:buNone/>
            </a:pPr>
            <a:r>
              <a:rPr lang="en-US" dirty="0" smtClean="0"/>
              <a:t>a) Shift duration</a:t>
            </a:r>
          </a:p>
          <a:p>
            <a:pPr lvl="1" indent="-628650">
              <a:buNone/>
            </a:pPr>
            <a:r>
              <a:rPr lang="en-US" dirty="0" smtClean="0"/>
              <a:t>b) Time of shift</a:t>
            </a:r>
          </a:p>
          <a:p>
            <a:pPr lvl="1" indent="-628650">
              <a:buNone/>
            </a:pPr>
            <a:r>
              <a:rPr lang="en-US" dirty="0" smtClean="0"/>
              <a:t>c) Sleep times</a:t>
            </a:r>
          </a:p>
          <a:p>
            <a:pPr lvl="1" indent="-628650">
              <a:buNone/>
            </a:pPr>
            <a:r>
              <a:rPr lang="en-US" dirty="0" smtClean="0"/>
              <a:t>d) Driver personality</a:t>
            </a:r>
          </a:p>
        </p:txBody>
      </p:sp>
    </p:spTree>
    <p:extLst>
      <p:ext uri="{BB962C8B-B14F-4D97-AF65-F5344CB8AC3E}">
        <p14:creationId xmlns:p14="http://schemas.microsoft.com/office/powerpoint/2010/main" val="966213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4900" dirty="0" smtClean="0"/>
              <a:t>What is Fatigue?</a:t>
            </a:r>
            <a:r>
              <a:rPr lang="en-US" sz="3500" dirty="0" smtClean="0"/>
              <a:t>	</a:t>
            </a:r>
          </a:p>
        </p:txBody>
      </p:sp>
      <p:sp>
        <p:nvSpPr>
          <p:cNvPr id="12291" name="Rectangle 3"/>
          <p:cNvSpPr>
            <a:spLocks noGrp="1" noChangeArrowheads="1"/>
          </p:cNvSpPr>
          <p:nvPr>
            <p:ph idx="1"/>
          </p:nvPr>
        </p:nvSpPr>
        <p:spPr>
          <a:xfrm>
            <a:off x="457200" y="1600200"/>
            <a:ext cx="5767136" cy="4525963"/>
          </a:xfrm>
        </p:spPr>
        <p:txBody>
          <a:bodyPr>
            <a:normAutofit/>
          </a:bodyPr>
          <a:lstStyle/>
          <a:p>
            <a:pPr eaLnBrk="1" hangingPunct="1">
              <a:lnSpc>
                <a:spcPct val="90000"/>
              </a:lnSpc>
            </a:pPr>
            <a:r>
              <a:rPr lang="en-US" sz="2800" b="1" dirty="0" smtClean="0"/>
              <a:t>Fatigue is more than sleepiness and its effects are more than falling asleep</a:t>
            </a:r>
          </a:p>
          <a:p>
            <a:pPr eaLnBrk="1" hangingPunct="1">
              <a:lnSpc>
                <a:spcPct val="90000"/>
              </a:lnSpc>
            </a:pPr>
            <a:r>
              <a:rPr lang="en-US" sz="2800" i="1" dirty="0" smtClean="0"/>
              <a:t>Fatigue</a:t>
            </a:r>
            <a:r>
              <a:rPr lang="en-US" sz="2800" dirty="0" smtClean="0"/>
              <a:t> is a complex state characterized by a lack of alertness and reduced mental and physical performance, often accompanied by drowsiness</a:t>
            </a:r>
            <a:endParaRPr lang="en-US" dirty="0" smtClean="0"/>
          </a:p>
          <a:p>
            <a:pPr eaLnBrk="1" hangingPunct="1">
              <a:lnSpc>
                <a:spcPct val="90000"/>
              </a:lnSpc>
            </a:pPr>
            <a:endParaRPr lang="en-US" dirty="0" smtClean="0"/>
          </a:p>
        </p:txBody>
      </p:sp>
      <p:sp>
        <p:nvSpPr>
          <p:cNvPr id="2" name="Rectangle 1"/>
          <p:cNvSpPr/>
          <p:nvPr/>
        </p:nvSpPr>
        <p:spPr>
          <a:xfrm>
            <a:off x="771525" y="5473987"/>
            <a:ext cx="5105400" cy="584775"/>
          </a:xfrm>
          <a:prstGeom prst="rect">
            <a:avLst/>
          </a:prstGeom>
        </p:spPr>
        <p:txBody>
          <a:bodyPr wrap="square">
            <a:spAutoFit/>
          </a:bodyPr>
          <a:lstStyle/>
          <a:p>
            <a:r>
              <a:rPr lang="en-US" i="1" dirty="0"/>
              <a:t>DOT Human Factors Coordinating Committee, 1998</a:t>
            </a:r>
            <a:r>
              <a:rPr lang="en-US" sz="3200" dirty="0"/>
              <a:t> </a:t>
            </a:r>
            <a:endParaRPr lang="en-US" dirty="0"/>
          </a:p>
        </p:txBody>
      </p:sp>
      <p:pic>
        <p:nvPicPr>
          <p:cNvPr id="1026" name="Picture 2" descr="P:\457407\Working\Documents\Module Content\istock photos\Module 9\risks.jpg" title="Risks ahead warning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288388"/>
            <a:ext cx="2586341" cy="2578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3 Quiz</a:t>
            </a:r>
          </a:p>
        </p:txBody>
      </p:sp>
      <p:sp>
        <p:nvSpPr>
          <p:cNvPr id="3" name="Content Placeholder 2"/>
          <p:cNvSpPr>
            <a:spLocks noGrp="1"/>
          </p:cNvSpPr>
          <p:nvPr>
            <p:ph idx="1"/>
          </p:nvPr>
        </p:nvSpPr>
        <p:spPr/>
        <p:txBody>
          <a:bodyPr numCol="1">
            <a:noAutofit/>
          </a:bodyPr>
          <a:lstStyle/>
          <a:p>
            <a:pPr lvl="0">
              <a:buNone/>
            </a:pPr>
            <a:r>
              <a:rPr lang="en-US" sz="2400" i="1" dirty="0" smtClean="0"/>
              <a:t>Choose the correct answer:</a:t>
            </a:r>
          </a:p>
          <a:p>
            <a:pPr lvl="0">
              <a:buNone/>
            </a:pPr>
            <a:endParaRPr lang="en-US" sz="1000" i="1" dirty="0" smtClean="0"/>
          </a:p>
          <a:p>
            <a:pPr>
              <a:buNone/>
            </a:pPr>
            <a:r>
              <a:rPr lang="en-US" sz="2800" b="1" dirty="0" smtClean="0"/>
              <a:t> </a:t>
            </a:r>
            <a:r>
              <a:rPr lang="en-US" sz="2600" dirty="0" smtClean="0"/>
              <a:t>Scheduling tools: </a:t>
            </a:r>
          </a:p>
          <a:p>
            <a:pPr marL="463550" lvl="1" indent="-349250">
              <a:buNone/>
            </a:pPr>
            <a:r>
              <a:rPr lang="en-US" sz="2600" dirty="0" smtClean="0"/>
              <a:t>a) Are only useful in operations that have predictable schedules</a:t>
            </a:r>
          </a:p>
          <a:p>
            <a:pPr marL="463550" lvl="1" indent="-349250">
              <a:buNone/>
            </a:pPr>
            <a:r>
              <a:rPr lang="en-US" sz="2600" dirty="0" smtClean="0"/>
              <a:t>b) Are no longer useful if they are customized to the workplace</a:t>
            </a:r>
          </a:p>
          <a:p>
            <a:pPr marL="463550" lvl="1" indent="-349250">
              <a:buNone/>
            </a:pPr>
            <a:r>
              <a:rPr lang="en-US" sz="2600" dirty="0" smtClean="0"/>
              <a:t>c) Can be refined with sleep data for more accurate predictions</a:t>
            </a:r>
          </a:p>
          <a:p>
            <a:pPr marL="463550" lvl="1" indent="-349250">
              <a:buNone/>
            </a:pPr>
            <a:r>
              <a:rPr lang="en-US" sz="2600" dirty="0" smtClean="0"/>
              <a:t>d) Produce universal fatigue metrics that universally apply to all drivers and conditions</a:t>
            </a:r>
          </a:p>
        </p:txBody>
      </p:sp>
    </p:spTree>
    <p:extLst>
      <p:ext uri="{BB962C8B-B14F-4D97-AF65-F5344CB8AC3E}">
        <p14:creationId xmlns:p14="http://schemas.microsoft.com/office/powerpoint/2010/main" val="966213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Lesson 3 Quiz</a:t>
            </a:r>
          </a:p>
        </p:txBody>
      </p:sp>
      <p:sp>
        <p:nvSpPr>
          <p:cNvPr id="3" name="Content Placeholder 2"/>
          <p:cNvSpPr>
            <a:spLocks noGrp="1"/>
          </p:cNvSpPr>
          <p:nvPr>
            <p:ph idx="1"/>
          </p:nvPr>
        </p:nvSpPr>
        <p:spPr/>
        <p:txBody>
          <a:bodyPr numCol="1">
            <a:noAutofit/>
          </a:bodyPr>
          <a:lstStyle/>
          <a:p>
            <a:pPr lvl="1" indent="-628650">
              <a:buNone/>
            </a:pPr>
            <a:r>
              <a:rPr lang="en-US" sz="2400" i="1" dirty="0" smtClean="0"/>
              <a:t>Choose the correct answer:</a:t>
            </a:r>
          </a:p>
          <a:p>
            <a:pPr lvl="1" indent="-628650">
              <a:buNone/>
            </a:pPr>
            <a:r>
              <a:rPr lang="en-US" sz="1000" dirty="0" smtClean="0"/>
              <a:t> </a:t>
            </a:r>
          </a:p>
          <a:p>
            <a:pPr marL="0" lvl="0" indent="0">
              <a:buNone/>
            </a:pPr>
            <a:r>
              <a:rPr lang="en-US" sz="2600" dirty="0" smtClean="0"/>
              <a:t>Which of the following is a typical output for a scheduling tool</a:t>
            </a:r>
          </a:p>
          <a:p>
            <a:pPr marL="395288" lvl="1" indent="-280988">
              <a:buNone/>
            </a:pPr>
            <a:r>
              <a:rPr lang="en-US" sz="2600" dirty="0" smtClean="0"/>
              <a:t>a) A decision on whether a work shift should occur</a:t>
            </a:r>
          </a:p>
          <a:p>
            <a:pPr marL="395288" lvl="1" indent="-280988">
              <a:buNone/>
            </a:pPr>
            <a:r>
              <a:rPr lang="en-US" sz="2600" dirty="0" smtClean="0"/>
              <a:t>b) An individualized prediction of a driver’s accident risk</a:t>
            </a:r>
          </a:p>
          <a:p>
            <a:pPr marL="395288" lvl="1" indent="-280988">
              <a:buNone/>
            </a:pPr>
            <a:r>
              <a:rPr lang="en-US" sz="2600" dirty="0" smtClean="0"/>
              <a:t>c) An estimation of fatigue-related risk based on human physiology</a:t>
            </a:r>
          </a:p>
          <a:p>
            <a:pPr marL="395288" lvl="1" indent="-280988">
              <a:buNone/>
            </a:pPr>
            <a:r>
              <a:rPr lang="en-US" sz="2600" dirty="0" smtClean="0"/>
              <a:t>d) A prediction of the amount of sleep a driver will achieve</a:t>
            </a:r>
          </a:p>
          <a:p>
            <a:endParaRPr lang="en-US" sz="2600" dirty="0"/>
          </a:p>
        </p:txBody>
      </p:sp>
    </p:spTree>
    <p:extLst>
      <p:ext uri="{BB962C8B-B14F-4D97-AF65-F5344CB8AC3E}">
        <p14:creationId xmlns:p14="http://schemas.microsoft.com/office/powerpoint/2010/main" val="966213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4: Scheduling Challenges/Case Studies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457407\Working\Documents\Module Content\istock photos\Module 9\commentator.jpg" title="Dispatc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930400"/>
            <a:ext cx="2133600" cy="284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a:xfrm>
            <a:off x="457200" y="1600200"/>
            <a:ext cx="6858000" cy="4525963"/>
          </a:xfrm>
        </p:spPr>
        <p:txBody>
          <a:bodyPr>
            <a:normAutofit lnSpcReduction="10000"/>
          </a:bodyPr>
          <a:lstStyle/>
          <a:p>
            <a:pPr marL="0" indent="0">
              <a:buNone/>
            </a:pPr>
            <a:r>
              <a:rPr lang="en-US" i="1" dirty="0" smtClean="0"/>
              <a:t>In order to meet revised customer demands, scheduling and planning must add a pick-up.  Two drivers could potentially make the pick-up.  </a:t>
            </a:r>
          </a:p>
          <a:p>
            <a:pPr marL="0" indent="0">
              <a:buNone/>
            </a:pPr>
            <a:endParaRPr lang="en-US" i="1" dirty="0" smtClean="0"/>
          </a:p>
          <a:p>
            <a:pPr marL="0" indent="0">
              <a:buNone/>
            </a:pPr>
            <a:r>
              <a:rPr lang="en-US" b="1" i="1" dirty="0" smtClean="0"/>
              <a:t>What considerations could dispatch and planning make to take fatigue mitigation into account while making an assignment?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a:xfrm>
            <a:off x="457200" y="1600200"/>
            <a:ext cx="5410200" cy="4525963"/>
          </a:xfrm>
        </p:spPr>
        <p:txBody>
          <a:bodyPr>
            <a:normAutofit fontScale="92500" lnSpcReduction="20000"/>
          </a:bodyPr>
          <a:lstStyle/>
          <a:p>
            <a:pPr marL="0" indent="0">
              <a:buNone/>
            </a:pPr>
            <a:r>
              <a:rPr lang="en-US" i="1" dirty="0" smtClean="0"/>
              <a:t>In the last days of the duty cycle, a driver has just finished a late evening delivery and has just enough driving hours to make it to the next appointment since traffic will be light. </a:t>
            </a:r>
          </a:p>
          <a:p>
            <a:pPr marL="0" indent="0">
              <a:buNone/>
            </a:pPr>
            <a:endParaRPr lang="en-US" i="1" dirty="0" smtClean="0"/>
          </a:p>
          <a:p>
            <a:pPr marL="0" indent="0">
              <a:buNone/>
            </a:pPr>
            <a:r>
              <a:rPr lang="en-US" b="1" i="1" dirty="0" smtClean="0"/>
              <a:t>What factors can the driver take into account to mitigate fatigue in making the decision to proceed or go off-duty?</a:t>
            </a:r>
            <a:endParaRPr lang="en-US" b="1" dirty="0" smtClean="0"/>
          </a:p>
        </p:txBody>
      </p:sp>
      <p:pic>
        <p:nvPicPr>
          <p:cNvPr id="4098" name="Picture 2" descr="P:\457407\Working\Documents\Module Content\istock photos\Module 9\night.jpg" title="Fatigued driver at the wh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550" y="2209800"/>
            <a:ext cx="3100387" cy="2057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ctrTitle"/>
          </p:nvPr>
        </p:nvSpPr>
        <p:spPr>
          <a:solidFill>
            <a:srgbClr val="C00000">
              <a:alpha val="59999"/>
            </a:srgbClr>
          </a:solidFill>
          <a:ln w="9525" cmpd="sng"/>
          <a:extLst>
            <a:ext uri="{91240B29-F687-4F45-9708-019B960494DF}">
              <a14:hiddenLine xmlns:a14="http://schemas.microsoft.com/office/drawing/2010/main" w="50800" cmpd="tri">
                <a:solidFill>
                  <a:srgbClr val="000000"/>
                </a:solidFill>
                <a:miter lim="800000"/>
                <a:headEnd/>
                <a:tailEnd/>
              </a14:hiddenLine>
            </a:ext>
          </a:extLst>
        </p:spPr>
        <p:txBody>
          <a:bodyPr/>
          <a:lstStyle/>
          <a:p>
            <a:r>
              <a:rPr lang="en-US" dirty="0" smtClean="0">
                <a:solidFill>
                  <a:schemeClr val="bg1"/>
                </a:solidFill>
              </a:rPr>
              <a:t>Conclusion: Review and Summary</a:t>
            </a:r>
          </a:p>
        </p:txBody>
      </p:sp>
    </p:spTree>
    <p:extLst>
      <p:ext uri="{BB962C8B-B14F-4D97-AF65-F5344CB8AC3E}">
        <p14:creationId xmlns:p14="http://schemas.microsoft.com/office/powerpoint/2010/main" val="9281063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457200" y="1600200"/>
            <a:ext cx="8382000" cy="4525963"/>
          </a:xfrm>
        </p:spPr>
        <p:txBody>
          <a:bodyPr>
            <a:noAutofit/>
          </a:bodyPr>
          <a:lstStyle/>
          <a:p>
            <a:pPr>
              <a:spcBef>
                <a:spcPts val="0"/>
              </a:spcBef>
              <a:spcAft>
                <a:spcPts val="600"/>
              </a:spcAft>
              <a:defRPr/>
            </a:pPr>
            <a:r>
              <a:rPr lang="en-US" sz="2400" dirty="0" smtClean="0"/>
              <a:t>Normal scheduling practices can cause fatigue : Time of Day,  Recent Sleep, Continuous Hours Awake, Cumulative Sleep Debt</a:t>
            </a:r>
          </a:p>
          <a:p>
            <a:pPr>
              <a:spcBef>
                <a:spcPts val="0"/>
              </a:spcBef>
              <a:spcAft>
                <a:spcPts val="600"/>
              </a:spcAft>
              <a:defRPr/>
            </a:pPr>
            <a:r>
              <a:rPr lang="en-US" sz="2400" dirty="0" smtClean="0"/>
              <a:t>Scheduling can be fluid as it must be responsive to customer demands, therefore fatigue is best managed as a shared responsibility between management/scheduling  and drivers.</a:t>
            </a:r>
          </a:p>
          <a:p>
            <a:pPr>
              <a:spcBef>
                <a:spcPts val="0"/>
              </a:spcBef>
              <a:spcAft>
                <a:spcPts val="600"/>
              </a:spcAft>
              <a:defRPr/>
            </a:pPr>
            <a:r>
              <a:rPr lang="en-US" sz="2400" dirty="0" smtClean="0"/>
              <a:t>Scheduling tools can be useful to help evaluate fatigue-related risk in stable schedules</a:t>
            </a:r>
          </a:p>
          <a:p>
            <a:pPr>
              <a:spcBef>
                <a:spcPts val="0"/>
              </a:spcBef>
              <a:spcAft>
                <a:spcPts val="600"/>
              </a:spcAft>
              <a:defRPr/>
            </a:pPr>
            <a:r>
              <a:rPr lang="en-US" sz="2400" dirty="0" smtClean="0"/>
              <a:t>Retrospective analyses of schedules worked can help management design customized strategies that mitigate fatigue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9 Exam</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99861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Effects of Fatigue</a:t>
            </a:r>
            <a:endParaRPr lang="en-US" sz="5400" dirty="0"/>
          </a:p>
        </p:txBody>
      </p:sp>
      <p:graphicFrame>
        <p:nvGraphicFramePr>
          <p:cNvPr id="5" name="Table 4"/>
          <p:cNvGraphicFramePr>
            <a:graphicFrameLocks noGrp="1"/>
          </p:cNvGraphicFramePr>
          <p:nvPr>
            <p:extLst>
              <p:ext uri="{D42A27DB-BD31-4B8C-83A1-F6EECF244321}">
                <p14:modId xmlns:p14="http://schemas.microsoft.com/office/powerpoint/2010/main" val="278253973"/>
              </p:ext>
            </p:extLst>
          </p:nvPr>
        </p:nvGraphicFramePr>
        <p:xfrm>
          <a:off x="914400" y="1524000"/>
          <a:ext cx="7315200" cy="4571999"/>
        </p:xfrm>
        <a:graphic>
          <a:graphicData uri="http://schemas.openxmlformats.org/drawingml/2006/table">
            <a:tbl>
              <a:tblPr bandRow="1">
                <a:tableStyleId>{5C22544A-7EE6-4342-B048-85BDC9FD1C3A}</a:tableStyleId>
              </a:tblPr>
              <a:tblGrid>
                <a:gridCol w="7315200"/>
              </a:tblGrid>
              <a:tr h="683900">
                <a:tc>
                  <a:txBody>
                    <a:bodyPr/>
                    <a:lstStyle/>
                    <a:p>
                      <a:pPr algn="ctr" eaLnBrk="1" hangingPunct="1">
                        <a:lnSpc>
                          <a:spcPct val="100000"/>
                        </a:lnSpc>
                      </a:pPr>
                      <a:r>
                        <a:rPr lang="en-US" sz="2400" dirty="0" smtClean="0"/>
                        <a:t>Measurable changes in performance</a:t>
                      </a:r>
                      <a:endParaRPr lang="en-US" sz="2400" dirty="0"/>
                    </a:p>
                  </a:txBody>
                  <a:tcPr anchor="ctr">
                    <a:solidFill>
                      <a:srgbClr val="FFCC00">
                        <a:alpha val="69804"/>
                      </a:srgbClr>
                    </a:solidFill>
                  </a:tcPr>
                </a:tc>
              </a:tr>
              <a:tr h="759889">
                <a:tc>
                  <a:txBody>
                    <a:bodyPr/>
                    <a:lstStyle/>
                    <a:p>
                      <a:pPr algn="ctr" eaLnBrk="1" hangingPunct="1">
                        <a:lnSpc>
                          <a:spcPct val="100000"/>
                        </a:lnSpc>
                      </a:pPr>
                      <a:r>
                        <a:rPr lang="en-US" sz="2400" dirty="0" smtClean="0"/>
                        <a:t>Lapses in attention and vigilance and delayed reactions</a:t>
                      </a:r>
                      <a:endParaRPr lang="en-US" sz="2400" dirty="0"/>
                    </a:p>
                  </a:txBody>
                  <a:tcPr anchor="ctr">
                    <a:solidFill>
                      <a:srgbClr val="FFCC00">
                        <a:alpha val="50196"/>
                      </a:srgbClr>
                    </a:solidFill>
                  </a:tcPr>
                </a:tc>
              </a:tr>
              <a:tr h="759889">
                <a:tc>
                  <a:txBody>
                    <a:bodyPr/>
                    <a:lstStyle/>
                    <a:p>
                      <a:pPr marL="0" algn="ctr" defTabSz="914400" rtl="0" eaLnBrk="1" latinLnBrk="0" hangingPunct="1">
                        <a:lnSpc>
                          <a:spcPct val="100000"/>
                        </a:lnSpc>
                      </a:pPr>
                      <a:r>
                        <a:rPr lang="en-US" sz="2400" kern="1200" dirty="0" smtClean="0">
                          <a:solidFill>
                            <a:schemeClr val="dk1"/>
                          </a:solidFill>
                          <a:latin typeface="+mn-lt"/>
                          <a:ea typeface="+mn-ea"/>
                          <a:cs typeface="+mn-cs"/>
                        </a:rPr>
                        <a:t>Impaired logical reasoning and decision-making</a:t>
                      </a:r>
                    </a:p>
                  </a:txBody>
                  <a:tcPr anchor="ctr">
                    <a:solidFill>
                      <a:srgbClr val="FFCC00">
                        <a:alpha val="69804"/>
                      </a:srgbClr>
                    </a:solidFill>
                  </a:tcPr>
                </a:tc>
              </a:tr>
              <a:tr h="759889">
                <a:tc>
                  <a:txBody>
                    <a:bodyPr/>
                    <a:lstStyle/>
                    <a:p>
                      <a:pPr algn="ctr" eaLnBrk="1" hangingPunct="1">
                        <a:lnSpc>
                          <a:spcPct val="100000"/>
                        </a:lnSpc>
                      </a:pPr>
                      <a:r>
                        <a:rPr lang="en-US" sz="2400" dirty="0" smtClean="0"/>
                        <a:t>Reduced “situational awareness” </a:t>
                      </a:r>
                      <a:endParaRPr lang="en-US" sz="2400" dirty="0"/>
                    </a:p>
                  </a:txBody>
                  <a:tcPr anchor="ctr">
                    <a:solidFill>
                      <a:srgbClr val="FFCC00">
                        <a:alpha val="50196"/>
                      </a:srgbClr>
                    </a:solidFill>
                  </a:tcPr>
                </a:tc>
              </a:tr>
              <a:tr h="759889">
                <a:tc>
                  <a:txBody>
                    <a:bodyPr/>
                    <a:lstStyle/>
                    <a:p>
                      <a:pPr algn="ctr" eaLnBrk="1" hangingPunct="1">
                        <a:lnSpc>
                          <a:spcPct val="100000"/>
                        </a:lnSpc>
                      </a:pPr>
                      <a:r>
                        <a:rPr lang="en-US" sz="2400" dirty="0" smtClean="0"/>
                        <a:t>Low motivation to perform “optional” activities</a:t>
                      </a:r>
                      <a:endParaRPr lang="en-US" sz="2400" dirty="0"/>
                    </a:p>
                  </a:txBody>
                  <a:tcPr anchor="ctr">
                    <a:solidFill>
                      <a:srgbClr val="FFCC00">
                        <a:alpha val="69804"/>
                      </a:srgbClr>
                    </a:solidFill>
                  </a:tcPr>
                </a:tc>
              </a:tr>
              <a:tr h="848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Poor assessment of risk or failure to appreciate consequences of action</a:t>
                      </a:r>
                      <a:endParaRPr lang="en-US" sz="2400" dirty="0"/>
                    </a:p>
                  </a:txBody>
                  <a:tcPr anchor="ctr">
                    <a:solidFill>
                      <a:srgbClr val="FFCC00">
                        <a:alpha val="50196"/>
                      </a:srgb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Safety Impact of Fatigue</a:t>
            </a:r>
            <a:endParaRPr lang="en-US" sz="5400" dirty="0"/>
          </a:p>
        </p:txBody>
      </p:sp>
      <p:sp>
        <p:nvSpPr>
          <p:cNvPr id="8" name="Rectangle 7"/>
          <p:cNvSpPr/>
          <p:nvPr/>
        </p:nvSpPr>
        <p:spPr>
          <a:xfrm>
            <a:off x="4572000" y="6172200"/>
            <a:ext cx="1015663" cy="307777"/>
          </a:xfrm>
          <a:prstGeom prst="rect">
            <a:avLst/>
          </a:prstGeom>
        </p:spPr>
        <p:txBody>
          <a:bodyPr wrap="none">
            <a:spAutoFit/>
          </a:bodyPr>
          <a:lstStyle/>
          <a:p>
            <a:r>
              <a:rPr lang="en-US" sz="1400" i="1" dirty="0" smtClean="0"/>
              <a:t>NTSB, 1990</a:t>
            </a:r>
            <a:endParaRPr lang="en-US" sz="1400" i="1" dirty="0"/>
          </a:p>
        </p:txBody>
      </p:sp>
      <p:graphicFrame>
        <p:nvGraphicFramePr>
          <p:cNvPr id="10" name="Chart 9"/>
          <p:cNvGraphicFramePr/>
          <p:nvPr>
            <p:extLst>
              <p:ext uri="{D42A27DB-BD31-4B8C-83A1-F6EECF244321}">
                <p14:modId xmlns:p14="http://schemas.microsoft.com/office/powerpoint/2010/main" val="787145923"/>
              </p:ext>
            </p:extLst>
          </p:nvPr>
        </p:nvGraphicFramePr>
        <p:xfrm>
          <a:off x="1295400" y="1676400"/>
          <a:ext cx="69342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769"/>
            <a:ext cx="8229600" cy="1143000"/>
          </a:xfrm>
        </p:spPr>
        <p:txBody>
          <a:bodyPr>
            <a:normAutofit fontScale="90000"/>
          </a:bodyPr>
          <a:lstStyle/>
          <a:p>
            <a:r>
              <a:rPr lang="en-US" dirty="0" smtClean="0"/>
              <a:t>Fatigue or Loss of Alertness is Biology</a:t>
            </a:r>
            <a:endParaRPr lang="en-US" dirty="0"/>
          </a:p>
        </p:txBody>
      </p:sp>
      <p:grpSp>
        <p:nvGrpSpPr>
          <p:cNvPr id="9" name="Group 7"/>
          <p:cNvGrpSpPr>
            <a:grpSpLocks/>
          </p:cNvGrpSpPr>
          <p:nvPr/>
        </p:nvGrpSpPr>
        <p:grpSpPr bwMode="auto">
          <a:xfrm>
            <a:off x="5135562" y="1524000"/>
            <a:ext cx="2484438" cy="2187575"/>
            <a:chOff x="2916" y="1216"/>
            <a:chExt cx="1565" cy="1336"/>
          </a:xfrm>
        </p:grpSpPr>
        <p:sp>
          <p:nvSpPr>
            <p:cNvPr id="10" name="Oval 8"/>
            <p:cNvSpPr>
              <a:spLocks noChangeArrowheads="1"/>
            </p:cNvSpPr>
            <p:nvPr/>
          </p:nvSpPr>
          <p:spPr bwMode="auto">
            <a:xfrm>
              <a:off x="2916" y="1216"/>
              <a:ext cx="1565" cy="1336"/>
            </a:xfrm>
            <a:prstGeom prst="ellipse">
              <a:avLst/>
            </a:prstGeom>
            <a:solidFill>
              <a:srgbClr val="618FFD"/>
            </a:solidFill>
            <a:ln w="12700">
              <a:solidFill>
                <a:schemeClr val="tx1"/>
              </a:solidFill>
              <a:round/>
              <a:headEnd/>
              <a:tailEnd/>
            </a:ln>
          </p:spPr>
          <p:txBody>
            <a:bodyPr wrap="none" anchor="ctr"/>
            <a:lstStyle/>
            <a:p>
              <a:endParaRPr lang="en-US"/>
            </a:p>
          </p:txBody>
        </p:sp>
        <p:sp>
          <p:nvSpPr>
            <p:cNvPr id="11" name="Rectangle 9"/>
            <p:cNvSpPr>
              <a:spLocks noChangeArrowheads="1"/>
            </p:cNvSpPr>
            <p:nvPr/>
          </p:nvSpPr>
          <p:spPr bwMode="auto">
            <a:xfrm>
              <a:off x="2983" y="1633"/>
              <a:ext cx="1462" cy="24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smtClean="0"/>
                <a:t>SLEEP HISTORY</a:t>
              </a:r>
              <a:endParaRPr lang="en-US" sz="2000" b="1" dirty="0"/>
            </a:p>
          </p:txBody>
        </p:sp>
      </p:grpSp>
      <p:grpSp>
        <p:nvGrpSpPr>
          <p:cNvPr id="32" name="Group 31"/>
          <p:cNvGrpSpPr/>
          <p:nvPr/>
        </p:nvGrpSpPr>
        <p:grpSpPr>
          <a:xfrm>
            <a:off x="1475232" y="1524000"/>
            <a:ext cx="2487168" cy="2187575"/>
            <a:chOff x="1475232" y="1524000"/>
            <a:chExt cx="2487168" cy="2187575"/>
          </a:xfrm>
        </p:grpSpPr>
        <p:grpSp>
          <p:nvGrpSpPr>
            <p:cNvPr id="5" name="Group 4"/>
            <p:cNvGrpSpPr>
              <a:grpSpLocks/>
            </p:cNvGrpSpPr>
            <p:nvPr/>
          </p:nvGrpSpPr>
          <p:grpSpPr bwMode="auto">
            <a:xfrm>
              <a:off x="1475232" y="1524000"/>
              <a:ext cx="2487168" cy="2187575"/>
              <a:chOff x="1204" y="1216"/>
              <a:chExt cx="1492" cy="1336"/>
            </a:xfrm>
          </p:grpSpPr>
          <p:sp>
            <p:nvSpPr>
              <p:cNvPr id="6" name="Oval 5"/>
              <p:cNvSpPr>
                <a:spLocks noChangeArrowheads="1"/>
              </p:cNvSpPr>
              <p:nvPr/>
            </p:nvSpPr>
            <p:spPr bwMode="auto">
              <a:xfrm>
                <a:off x="1204" y="1216"/>
                <a:ext cx="1492" cy="1336"/>
              </a:xfrm>
              <a:prstGeom prst="ellipse">
                <a:avLst/>
              </a:prstGeom>
              <a:solidFill>
                <a:srgbClr val="F3FA05"/>
              </a:solidFill>
              <a:ln w="12700">
                <a:solidFill>
                  <a:schemeClr val="tx1"/>
                </a:solidFill>
                <a:round/>
                <a:headEnd/>
                <a:tailEnd/>
              </a:ln>
            </p:spPr>
            <p:txBody>
              <a:bodyPr wrap="none" anchor="ctr"/>
              <a:lstStyle/>
              <a:p>
                <a:endParaRPr lang="en-US"/>
              </a:p>
            </p:txBody>
          </p:sp>
          <p:sp>
            <p:nvSpPr>
              <p:cNvPr id="7" name="Rectangle 6"/>
              <p:cNvSpPr>
                <a:spLocks noChangeArrowheads="1"/>
              </p:cNvSpPr>
              <p:nvPr/>
            </p:nvSpPr>
            <p:spPr bwMode="auto">
              <a:xfrm>
                <a:off x="1321" y="1633"/>
                <a:ext cx="1270" cy="24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smtClean="0"/>
                  <a:t>BODY CLOCK</a:t>
                </a:r>
                <a:endParaRPr lang="en-US" sz="2000" b="1" dirty="0"/>
              </a:p>
            </p:txBody>
          </p:sp>
        </p:grpSp>
        <p:pic>
          <p:nvPicPr>
            <p:cNvPr id="8" name="Picture 3" descr="C:\Users\Francine\AppData\Local\Temp\Temporary Internet Files\Content.IE5\3AN6MCQD\MC900432602[1].png"/>
            <p:cNvPicPr>
              <a:picLocks noChangeAspect="1" noChangeArrowheads="1"/>
            </p:cNvPicPr>
            <p:nvPr/>
          </p:nvPicPr>
          <p:blipFill>
            <a:blip r:embed="rId3" cstate="print"/>
            <a:srcRect/>
            <a:stretch>
              <a:fillRect/>
            </a:stretch>
          </p:blipFill>
          <p:spPr bwMode="auto">
            <a:xfrm>
              <a:off x="2362200" y="1600200"/>
              <a:ext cx="685800" cy="685800"/>
            </a:xfrm>
            <a:prstGeom prst="rect">
              <a:avLst/>
            </a:prstGeom>
            <a:noFill/>
          </p:spPr>
        </p:pic>
        <p:sp>
          <p:nvSpPr>
            <p:cNvPr id="12" name="Freeform 21"/>
            <p:cNvSpPr>
              <a:spLocks/>
            </p:cNvSpPr>
            <p:nvPr/>
          </p:nvSpPr>
          <p:spPr bwMode="auto">
            <a:xfrm>
              <a:off x="1752600" y="2659062"/>
              <a:ext cx="1905000" cy="617538"/>
            </a:xfrm>
            <a:custGeom>
              <a:avLst/>
              <a:gdLst>
                <a:gd name="T0" fmla="*/ 32288 w 1416"/>
                <a:gd name="T1" fmla="*/ 312738 h 389"/>
                <a:gd name="T2" fmla="*/ 64576 w 1416"/>
                <a:gd name="T3" fmla="*/ 412750 h 389"/>
                <a:gd name="T4" fmla="*/ 96864 w 1416"/>
                <a:gd name="T5" fmla="*/ 503238 h 389"/>
                <a:gd name="T6" fmla="*/ 129153 w 1416"/>
                <a:gd name="T7" fmla="*/ 573088 h 389"/>
                <a:gd name="T8" fmla="*/ 161441 w 1416"/>
                <a:gd name="T9" fmla="*/ 611188 h 389"/>
                <a:gd name="T10" fmla="*/ 193729 w 1416"/>
                <a:gd name="T11" fmla="*/ 617538 h 389"/>
                <a:gd name="T12" fmla="*/ 226017 w 1416"/>
                <a:gd name="T13" fmla="*/ 595313 h 389"/>
                <a:gd name="T14" fmla="*/ 258305 w 1416"/>
                <a:gd name="T15" fmla="*/ 541338 h 389"/>
                <a:gd name="T16" fmla="*/ 297320 w 1416"/>
                <a:gd name="T17" fmla="*/ 481013 h 389"/>
                <a:gd name="T18" fmla="*/ 329608 w 1416"/>
                <a:gd name="T19" fmla="*/ 404813 h 389"/>
                <a:gd name="T20" fmla="*/ 361896 w 1416"/>
                <a:gd name="T21" fmla="*/ 336550 h 389"/>
                <a:gd name="T22" fmla="*/ 394184 w 1416"/>
                <a:gd name="T23" fmla="*/ 282575 h 389"/>
                <a:gd name="T24" fmla="*/ 426472 w 1416"/>
                <a:gd name="T25" fmla="*/ 244475 h 389"/>
                <a:gd name="T26" fmla="*/ 458761 w 1416"/>
                <a:gd name="T27" fmla="*/ 222250 h 389"/>
                <a:gd name="T28" fmla="*/ 491049 w 1416"/>
                <a:gd name="T29" fmla="*/ 214313 h 389"/>
                <a:gd name="T30" fmla="*/ 523337 w 1416"/>
                <a:gd name="T31" fmla="*/ 214313 h 389"/>
                <a:gd name="T32" fmla="*/ 562352 w 1416"/>
                <a:gd name="T33" fmla="*/ 222250 h 389"/>
                <a:gd name="T34" fmla="*/ 594640 w 1416"/>
                <a:gd name="T35" fmla="*/ 214313 h 389"/>
                <a:gd name="T36" fmla="*/ 626928 w 1416"/>
                <a:gd name="T37" fmla="*/ 198438 h 389"/>
                <a:gd name="T38" fmla="*/ 659216 w 1416"/>
                <a:gd name="T39" fmla="*/ 168275 h 389"/>
                <a:gd name="T40" fmla="*/ 691504 w 1416"/>
                <a:gd name="T41" fmla="*/ 130175 h 389"/>
                <a:gd name="T42" fmla="*/ 723792 w 1416"/>
                <a:gd name="T43" fmla="*/ 84138 h 389"/>
                <a:gd name="T44" fmla="*/ 756081 w 1416"/>
                <a:gd name="T45" fmla="*/ 38100 h 389"/>
                <a:gd name="T46" fmla="*/ 788369 w 1416"/>
                <a:gd name="T47" fmla="*/ 7938 h 389"/>
                <a:gd name="T48" fmla="*/ 827384 w 1416"/>
                <a:gd name="T49" fmla="*/ 0 h 389"/>
                <a:gd name="T50" fmla="*/ 859672 w 1416"/>
                <a:gd name="T51" fmla="*/ 15875 h 389"/>
                <a:gd name="T52" fmla="*/ 891960 w 1416"/>
                <a:gd name="T53" fmla="*/ 61913 h 389"/>
                <a:gd name="T54" fmla="*/ 924248 w 1416"/>
                <a:gd name="T55" fmla="*/ 138113 h 389"/>
                <a:gd name="T56" fmla="*/ 956536 w 1416"/>
                <a:gd name="T57" fmla="*/ 228600 h 389"/>
                <a:gd name="T58" fmla="*/ 988824 w 1416"/>
                <a:gd name="T59" fmla="*/ 336550 h 389"/>
                <a:gd name="T60" fmla="*/ 1021112 w 1416"/>
                <a:gd name="T61" fmla="*/ 434975 h 389"/>
                <a:gd name="T62" fmla="*/ 1053400 w 1416"/>
                <a:gd name="T63" fmla="*/ 519113 h 389"/>
                <a:gd name="T64" fmla="*/ 1085689 w 1416"/>
                <a:gd name="T65" fmla="*/ 579438 h 389"/>
                <a:gd name="T66" fmla="*/ 1123358 w 1416"/>
                <a:gd name="T67" fmla="*/ 617538 h 389"/>
                <a:gd name="T68" fmla="*/ 1155646 w 1416"/>
                <a:gd name="T69" fmla="*/ 617538 h 389"/>
                <a:gd name="T70" fmla="*/ 1187934 w 1416"/>
                <a:gd name="T71" fmla="*/ 587375 h 389"/>
                <a:gd name="T72" fmla="*/ 1220222 w 1416"/>
                <a:gd name="T73" fmla="*/ 533400 h 389"/>
                <a:gd name="T74" fmla="*/ 1252510 w 1416"/>
                <a:gd name="T75" fmla="*/ 465138 h 389"/>
                <a:gd name="T76" fmla="*/ 1284799 w 1416"/>
                <a:gd name="T77" fmla="*/ 388938 h 389"/>
                <a:gd name="T78" fmla="*/ 1317087 w 1416"/>
                <a:gd name="T79" fmla="*/ 328613 h 389"/>
                <a:gd name="T80" fmla="*/ 1356102 w 1416"/>
                <a:gd name="T81" fmla="*/ 274638 h 389"/>
                <a:gd name="T82" fmla="*/ 1388390 w 1416"/>
                <a:gd name="T83" fmla="*/ 236538 h 389"/>
                <a:gd name="T84" fmla="*/ 1420678 w 1416"/>
                <a:gd name="T85" fmla="*/ 222250 h 389"/>
                <a:gd name="T86" fmla="*/ 1452966 w 1416"/>
                <a:gd name="T87" fmla="*/ 214313 h 389"/>
                <a:gd name="T88" fmla="*/ 1485254 w 1416"/>
                <a:gd name="T89" fmla="*/ 214313 h 389"/>
                <a:gd name="T90" fmla="*/ 1517543 w 1416"/>
                <a:gd name="T91" fmla="*/ 214313 h 389"/>
                <a:gd name="T92" fmla="*/ 1549831 w 1416"/>
                <a:gd name="T93" fmla="*/ 214313 h 389"/>
                <a:gd name="T94" fmla="*/ 1582119 w 1416"/>
                <a:gd name="T95" fmla="*/ 190500 h 389"/>
                <a:gd name="T96" fmla="*/ 1621134 w 1416"/>
                <a:gd name="T97" fmla="*/ 160338 h 389"/>
                <a:gd name="T98" fmla="*/ 1653422 w 1416"/>
                <a:gd name="T99" fmla="*/ 122238 h 389"/>
                <a:gd name="T100" fmla="*/ 1685710 w 1416"/>
                <a:gd name="T101" fmla="*/ 76200 h 389"/>
                <a:gd name="T102" fmla="*/ 1717998 w 1416"/>
                <a:gd name="T103" fmla="*/ 31750 h 389"/>
                <a:gd name="T104" fmla="*/ 1750286 w 1416"/>
                <a:gd name="T105" fmla="*/ 7938 h 389"/>
                <a:gd name="T106" fmla="*/ 1782574 w 1416"/>
                <a:gd name="T107" fmla="*/ 0 h 389"/>
                <a:gd name="T108" fmla="*/ 1814862 w 1416"/>
                <a:gd name="T109" fmla="*/ 23813 h 389"/>
                <a:gd name="T110" fmla="*/ 1847150 w 1416"/>
                <a:gd name="T111" fmla="*/ 76200 h 389"/>
                <a:gd name="T112" fmla="*/ 1886165 w 1416"/>
                <a:gd name="T113" fmla="*/ 152400 h 3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6"/>
                <a:gd name="T172" fmla="*/ 0 h 389"/>
                <a:gd name="T173" fmla="*/ 1416 w 1416"/>
                <a:gd name="T174" fmla="*/ 389 h 3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6" h="389">
                  <a:moveTo>
                    <a:pt x="0" y="140"/>
                  </a:moveTo>
                  <a:lnTo>
                    <a:pt x="0" y="144"/>
                  </a:lnTo>
                  <a:lnTo>
                    <a:pt x="5" y="149"/>
                  </a:lnTo>
                  <a:lnTo>
                    <a:pt x="5" y="159"/>
                  </a:lnTo>
                  <a:lnTo>
                    <a:pt x="10" y="164"/>
                  </a:lnTo>
                  <a:lnTo>
                    <a:pt x="15" y="168"/>
                  </a:lnTo>
                  <a:lnTo>
                    <a:pt x="15" y="178"/>
                  </a:lnTo>
                  <a:lnTo>
                    <a:pt x="19" y="183"/>
                  </a:lnTo>
                  <a:lnTo>
                    <a:pt x="19" y="188"/>
                  </a:lnTo>
                  <a:lnTo>
                    <a:pt x="24" y="197"/>
                  </a:lnTo>
                  <a:lnTo>
                    <a:pt x="24" y="202"/>
                  </a:lnTo>
                  <a:lnTo>
                    <a:pt x="29" y="212"/>
                  </a:lnTo>
                  <a:lnTo>
                    <a:pt x="29" y="216"/>
                  </a:lnTo>
                  <a:lnTo>
                    <a:pt x="34" y="221"/>
                  </a:lnTo>
                  <a:lnTo>
                    <a:pt x="34" y="226"/>
                  </a:lnTo>
                  <a:lnTo>
                    <a:pt x="39" y="236"/>
                  </a:lnTo>
                  <a:lnTo>
                    <a:pt x="39" y="240"/>
                  </a:lnTo>
                  <a:lnTo>
                    <a:pt x="43" y="245"/>
                  </a:lnTo>
                  <a:lnTo>
                    <a:pt x="43" y="255"/>
                  </a:lnTo>
                  <a:lnTo>
                    <a:pt x="48" y="260"/>
                  </a:lnTo>
                  <a:lnTo>
                    <a:pt x="48" y="264"/>
                  </a:lnTo>
                  <a:lnTo>
                    <a:pt x="53" y="274"/>
                  </a:lnTo>
                  <a:lnTo>
                    <a:pt x="53" y="279"/>
                  </a:lnTo>
                  <a:lnTo>
                    <a:pt x="58" y="284"/>
                  </a:lnTo>
                  <a:lnTo>
                    <a:pt x="58" y="288"/>
                  </a:lnTo>
                  <a:lnTo>
                    <a:pt x="63" y="293"/>
                  </a:lnTo>
                  <a:lnTo>
                    <a:pt x="63" y="303"/>
                  </a:lnTo>
                  <a:lnTo>
                    <a:pt x="67" y="308"/>
                  </a:lnTo>
                  <a:lnTo>
                    <a:pt x="67" y="312"/>
                  </a:lnTo>
                  <a:lnTo>
                    <a:pt x="72" y="317"/>
                  </a:lnTo>
                  <a:lnTo>
                    <a:pt x="72" y="322"/>
                  </a:lnTo>
                  <a:lnTo>
                    <a:pt x="77" y="327"/>
                  </a:lnTo>
                  <a:lnTo>
                    <a:pt x="77" y="332"/>
                  </a:lnTo>
                  <a:lnTo>
                    <a:pt x="82" y="336"/>
                  </a:lnTo>
                  <a:lnTo>
                    <a:pt x="82" y="341"/>
                  </a:lnTo>
                  <a:lnTo>
                    <a:pt x="87" y="346"/>
                  </a:lnTo>
                  <a:lnTo>
                    <a:pt x="87" y="351"/>
                  </a:lnTo>
                  <a:lnTo>
                    <a:pt x="91" y="351"/>
                  </a:lnTo>
                  <a:lnTo>
                    <a:pt x="91" y="356"/>
                  </a:lnTo>
                  <a:lnTo>
                    <a:pt x="96" y="361"/>
                  </a:lnTo>
                  <a:lnTo>
                    <a:pt x="96" y="365"/>
                  </a:lnTo>
                  <a:lnTo>
                    <a:pt x="101" y="365"/>
                  </a:lnTo>
                  <a:lnTo>
                    <a:pt x="101" y="370"/>
                  </a:lnTo>
                  <a:lnTo>
                    <a:pt x="106" y="375"/>
                  </a:lnTo>
                  <a:lnTo>
                    <a:pt x="111" y="380"/>
                  </a:lnTo>
                  <a:lnTo>
                    <a:pt x="115" y="380"/>
                  </a:lnTo>
                  <a:lnTo>
                    <a:pt x="120" y="385"/>
                  </a:lnTo>
                  <a:lnTo>
                    <a:pt x="125" y="385"/>
                  </a:lnTo>
                  <a:lnTo>
                    <a:pt x="125" y="389"/>
                  </a:lnTo>
                  <a:lnTo>
                    <a:pt x="130" y="389"/>
                  </a:lnTo>
                  <a:lnTo>
                    <a:pt x="135" y="389"/>
                  </a:lnTo>
                  <a:lnTo>
                    <a:pt x="139" y="389"/>
                  </a:lnTo>
                  <a:lnTo>
                    <a:pt x="144" y="389"/>
                  </a:lnTo>
                  <a:lnTo>
                    <a:pt x="149" y="389"/>
                  </a:lnTo>
                  <a:lnTo>
                    <a:pt x="154" y="385"/>
                  </a:lnTo>
                  <a:lnTo>
                    <a:pt x="159" y="385"/>
                  </a:lnTo>
                  <a:lnTo>
                    <a:pt x="163" y="380"/>
                  </a:lnTo>
                  <a:lnTo>
                    <a:pt x="168" y="375"/>
                  </a:lnTo>
                  <a:lnTo>
                    <a:pt x="173" y="370"/>
                  </a:lnTo>
                  <a:lnTo>
                    <a:pt x="178" y="365"/>
                  </a:lnTo>
                  <a:lnTo>
                    <a:pt x="178" y="361"/>
                  </a:lnTo>
                  <a:lnTo>
                    <a:pt x="183" y="361"/>
                  </a:lnTo>
                  <a:lnTo>
                    <a:pt x="183" y="356"/>
                  </a:lnTo>
                  <a:lnTo>
                    <a:pt x="187" y="351"/>
                  </a:lnTo>
                  <a:lnTo>
                    <a:pt x="192" y="346"/>
                  </a:lnTo>
                  <a:lnTo>
                    <a:pt x="192" y="341"/>
                  </a:lnTo>
                  <a:lnTo>
                    <a:pt x="197" y="336"/>
                  </a:lnTo>
                  <a:lnTo>
                    <a:pt x="202" y="332"/>
                  </a:lnTo>
                  <a:lnTo>
                    <a:pt x="202" y="327"/>
                  </a:lnTo>
                  <a:lnTo>
                    <a:pt x="207" y="322"/>
                  </a:lnTo>
                  <a:lnTo>
                    <a:pt x="207" y="317"/>
                  </a:lnTo>
                  <a:lnTo>
                    <a:pt x="211" y="312"/>
                  </a:lnTo>
                  <a:lnTo>
                    <a:pt x="216" y="303"/>
                  </a:lnTo>
                  <a:lnTo>
                    <a:pt x="221" y="303"/>
                  </a:lnTo>
                  <a:lnTo>
                    <a:pt x="221" y="298"/>
                  </a:lnTo>
                  <a:lnTo>
                    <a:pt x="226" y="293"/>
                  </a:lnTo>
                  <a:lnTo>
                    <a:pt x="226" y="288"/>
                  </a:lnTo>
                  <a:lnTo>
                    <a:pt x="231" y="284"/>
                  </a:lnTo>
                  <a:lnTo>
                    <a:pt x="231" y="279"/>
                  </a:lnTo>
                  <a:lnTo>
                    <a:pt x="235" y="274"/>
                  </a:lnTo>
                  <a:lnTo>
                    <a:pt x="235" y="269"/>
                  </a:lnTo>
                  <a:lnTo>
                    <a:pt x="240" y="264"/>
                  </a:lnTo>
                  <a:lnTo>
                    <a:pt x="240" y="260"/>
                  </a:lnTo>
                  <a:lnTo>
                    <a:pt x="245" y="255"/>
                  </a:lnTo>
                  <a:lnTo>
                    <a:pt x="245" y="250"/>
                  </a:lnTo>
                  <a:lnTo>
                    <a:pt x="250" y="245"/>
                  </a:lnTo>
                  <a:lnTo>
                    <a:pt x="250" y="240"/>
                  </a:lnTo>
                  <a:lnTo>
                    <a:pt x="255" y="236"/>
                  </a:lnTo>
                  <a:lnTo>
                    <a:pt x="259" y="231"/>
                  </a:lnTo>
                  <a:lnTo>
                    <a:pt x="259" y="226"/>
                  </a:lnTo>
                  <a:lnTo>
                    <a:pt x="264" y="221"/>
                  </a:lnTo>
                  <a:lnTo>
                    <a:pt x="264" y="216"/>
                  </a:lnTo>
                  <a:lnTo>
                    <a:pt x="269" y="212"/>
                  </a:lnTo>
                  <a:lnTo>
                    <a:pt x="274" y="207"/>
                  </a:lnTo>
                  <a:lnTo>
                    <a:pt x="274" y="202"/>
                  </a:lnTo>
                  <a:lnTo>
                    <a:pt x="279" y="197"/>
                  </a:lnTo>
                  <a:lnTo>
                    <a:pt x="279" y="192"/>
                  </a:lnTo>
                  <a:lnTo>
                    <a:pt x="283" y="192"/>
                  </a:lnTo>
                  <a:lnTo>
                    <a:pt x="283" y="188"/>
                  </a:lnTo>
                  <a:lnTo>
                    <a:pt x="288" y="183"/>
                  </a:lnTo>
                  <a:lnTo>
                    <a:pt x="293" y="178"/>
                  </a:lnTo>
                  <a:lnTo>
                    <a:pt x="298" y="173"/>
                  </a:lnTo>
                  <a:lnTo>
                    <a:pt x="298" y="168"/>
                  </a:lnTo>
                  <a:lnTo>
                    <a:pt x="303" y="168"/>
                  </a:lnTo>
                  <a:lnTo>
                    <a:pt x="303" y="164"/>
                  </a:lnTo>
                  <a:lnTo>
                    <a:pt x="307" y="164"/>
                  </a:lnTo>
                  <a:lnTo>
                    <a:pt x="307" y="159"/>
                  </a:lnTo>
                  <a:lnTo>
                    <a:pt x="312" y="159"/>
                  </a:lnTo>
                  <a:lnTo>
                    <a:pt x="317" y="154"/>
                  </a:lnTo>
                  <a:lnTo>
                    <a:pt x="322" y="154"/>
                  </a:lnTo>
                  <a:lnTo>
                    <a:pt x="322" y="149"/>
                  </a:lnTo>
                  <a:lnTo>
                    <a:pt x="327" y="149"/>
                  </a:lnTo>
                  <a:lnTo>
                    <a:pt x="331" y="149"/>
                  </a:lnTo>
                  <a:lnTo>
                    <a:pt x="331" y="144"/>
                  </a:lnTo>
                  <a:lnTo>
                    <a:pt x="336" y="144"/>
                  </a:lnTo>
                  <a:lnTo>
                    <a:pt x="341" y="140"/>
                  </a:lnTo>
                  <a:lnTo>
                    <a:pt x="346" y="140"/>
                  </a:lnTo>
                  <a:lnTo>
                    <a:pt x="351" y="140"/>
                  </a:lnTo>
                  <a:lnTo>
                    <a:pt x="355" y="140"/>
                  </a:lnTo>
                  <a:lnTo>
                    <a:pt x="355" y="135"/>
                  </a:lnTo>
                  <a:lnTo>
                    <a:pt x="360" y="135"/>
                  </a:lnTo>
                  <a:lnTo>
                    <a:pt x="365" y="135"/>
                  </a:lnTo>
                  <a:lnTo>
                    <a:pt x="370" y="135"/>
                  </a:lnTo>
                  <a:lnTo>
                    <a:pt x="375" y="135"/>
                  </a:lnTo>
                  <a:lnTo>
                    <a:pt x="379" y="135"/>
                  </a:lnTo>
                  <a:lnTo>
                    <a:pt x="384" y="135"/>
                  </a:lnTo>
                  <a:lnTo>
                    <a:pt x="389" y="135"/>
                  </a:lnTo>
                  <a:lnTo>
                    <a:pt x="394" y="135"/>
                  </a:lnTo>
                  <a:lnTo>
                    <a:pt x="399" y="135"/>
                  </a:lnTo>
                  <a:lnTo>
                    <a:pt x="403" y="135"/>
                  </a:lnTo>
                  <a:lnTo>
                    <a:pt x="408" y="135"/>
                  </a:lnTo>
                  <a:lnTo>
                    <a:pt x="413" y="140"/>
                  </a:lnTo>
                  <a:lnTo>
                    <a:pt x="418" y="140"/>
                  </a:lnTo>
                  <a:lnTo>
                    <a:pt x="418" y="135"/>
                  </a:lnTo>
                  <a:lnTo>
                    <a:pt x="423" y="135"/>
                  </a:lnTo>
                  <a:lnTo>
                    <a:pt x="427" y="135"/>
                  </a:lnTo>
                  <a:lnTo>
                    <a:pt x="432" y="135"/>
                  </a:lnTo>
                  <a:lnTo>
                    <a:pt x="437" y="135"/>
                  </a:lnTo>
                  <a:lnTo>
                    <a:pt x="442" y="135"/>
                  </a:lnTo>
                  <a:lnTo>
                    <a:pt x="447" y="135"/>
                  </a:lnTo>
                  <a:lnTo>
                    <a:pt x="447" y="130"/>
                  </a:lnTo>
                  <a:lnTo>
                    <a:pt x="451" y="130"/>
                  </a:lnTo>
                  <a:lnTo>
                    <a:pt x="456" y="130"/>
                  </a:lnTo>
                  <a:lnTo>
                    <a:pt x="461" y="125"/>
                  </a:lnTo>
                  <a:lnTo>
                    <a:pt x="466" y="125"/>
                  </a:lnTo>
                  <a:lnTo>
                    <a:pt x="471" y="120"/>
                  </a:lnTo>
                  <a:lnTo>
                    <a:pt x="475" y="120"/>
                  </a:lnTo>
                  <a:lnTo>
                    <a:pt x="475" y="116"/>
                  </a:lnTo>
                  <a:lnTo>
                    <a:pt x="480" y="116"/>
                  </a:lnTo>
                  <a:lnTo>
                    <a:pt x="480" y="111"/>
                  </a:lnTo>
                  <a:lnTo>
                    <a:pt x="485" y="111"/>
                  </a:lnTo>
                  <a:lnTo>
                    <a:pt x="490" y="106"/>
                  </a:lnTo>
                  <a:lnTo>
                    <a:pt x="495" y="101"/>
                  </a:lnTo>
                  <a:lnTo>
                    <a:pt x="499" y="96"/>
                  </a:lnTo>
                  <a:lnTo>
                    <a:pt x="504" y="92"/>
                  </a:lnTo>
                  <a:lnTo>
                    <a:pt x="509" y="87"/>
                  </a:lnTo>
                  <a:lnTo>
                    <a:pt x="514" y="82"/>
                  </a:lnTo>
                  <a:lnTo>
                    <a:pt x="519" y="77"/>
                  </a:lnTo>
                  <a:lnTo>
                    <a:pt x="523" y="72"/>
                  </a:lnTo>
                  <a:lnTo>
                    <a:pt x="528" y="68"/>
                  </a:lnTo>
                  <a:lnTo>
                    <a:pt x="528" y="63"/>
                  </a:lnTo>
                  <a:lnTo>
                    <a:pt x="533" y="63"/>
                  </a:lnTo>
                  <a:lnTo>
                    <a:pt x="533" y="58"/>
                  </a:lnTo>
                  <a:lnTo>
                    <a:pt x="538" y="58"/>
                  </a:lnTo>
                  <a:lnTo>
                    <a:pt x="538" y="53"/>
                  </a:lnTo>
                  <a:lnTo>
                    <a:pt x="543" y="48"/>
                  </a:lnTo>
                  <a:lnTo>
                    <a:pt x="547" y="44"/>
                  </a:lnTo>
                  <a:lnTo>
                    <a:pt x="552" y="39"/>
                  </a:lnTo>
                  <a:lnTo>
                    <a:pt x="557" y="34"/>
                  </a:lnTo>
                  <a:lnTo>
                    <a:pt x="557" y="29"/>
                  </a:lnTo>
                  <a:lnTo>
                    <a:pt x="562" y="29"/>
                  </a:lnTo>
                  <a:lnTo>
                    <a:pt x="562" y="24"/>
                  </a:lnTo>
                  <a:lnTo>
                    <a:pt x="567" y="24"/>
                  </a:lnTo>
                  <a:lnTo>
                    <a:pt x="567" y="20"/>
                  </a:lnTo>
                  <a:lnTo>
                    <a:pt x="571" y="20"/>
                  </a:lnTo>
                  <a:lnTo>
                    <a:pt x="576" y="15"/>
                  </a:lnTo>
                  <a:lnTo>
                    <a:pt x="581" y="10"/>
                  </a:lnTo>
                  <a:lnTo>
                    <a:pt x="586" y="10"/>
                  </a:lnTo>
                  <a:lnTo>
                    <a:pt x="586" y="5"/>
                  </a:lnTo>
                  <a:lnTo>
                    <a:pt x="591" y="5"/>
                  </a:lnTo>
                  <a:lnTo>
                    <a:pt x="595" y="5"/>
                  </a:lnTo>
                  <a:lnTo>
                    <a:pt x="600" y="0"/>
                  </a:lnTo>
                  <a:lnTo>
                    <a:pt x="605" y="0"/>
                  </a:lnTo>
                  <a:lnTo>
                    <a:pt x="610" y="0"/>
                  </a:lnTo>
                  <a:lnTo>
                    <a:pt x="615" y="0"/>
                  </a:lnTo>
                  <a:lnTo>
                    <a:pt x="619" y="0"/>
                  </a:lnTo>
                  <a:lnTo>
                    <a:pt x="624" y="5"/>
                  </a:lnTo>
                  <a:lnTo>
                    <a:pt x="629" y="5"/>
                  </a:lnTo>
                  <a:lnTo>
                    <a:pt x="634" y="10"/>
                  </a:lnTo>
                  <a:lnTo>
                    <a:pt x="639" y="10"/>
                  </a:lnTo>
                  <a:lnTo>
                    <a:pt x="639" y="15"/>
                  </a:lnTo>
                  <a:lnTo>
                    <a:pt x="643" y="15"/>
                  </a:lnTo>
                  <a:lnTo>
                    <a:pt x="643" y="20"/>
                  </a:lnTo>
                  <a:lnTo>
                    <a:pt x="648" y="20"/>
                  </a:lnTo>
                  <a:lnTo>
                    <a:pt x="648" y="24"/>
                  </a:lnTo>
                  <a:lnTo>
                    <a:pt x="653" y="24"/>
                  </a:lnTo>
                  <a:lnTo>
                    <a:pt x="653" y="29"/>
                  </a:lnTo>
                  <a:lnTo>
                    <a:pt x="658" y="34"/>
                  </a:lnTo>
                  <a:lnTo>
                    <a:pt x="658" y="39"/>
                  </a:lnTo>
                  <a:lnTo>
                    <a:pt x="663" y="39"/>
                  </a:lnTo>
                  <a:lnTo>
                    <a:pt x="663" y="44"/>
                  </a:lnTo>
                  <a:lnTo>
                    <a:pt x="667" y="48"/>
                  </a:lnTo>
                  <a:lnTo>
                    <a:pt x="667" y="53"/>
                  </a:lnTo>
                  <a:lnTo>
                    <a:pt x="672" y="58"/>
                  </a:lnTo>
                  <a:lnTo>
                    <a:pt x="672" y="63"/>
                  </a:lnTo>
                  <a:lnTo>
                    <a:pt x="677" y="68"/>
                  </a:lnTo>
                  <a:lnTo>
                    <a:pt x="677" y="72"/>
                  </a:lnTo>
                  <a:lnTo>
                    <a:pt x="682" y="77"/>
                  </a:lnTo>
                  <a:lnTo>
                    <a:pt x="682" y="82"/>
                  </a:lnTo>
                  <a:lnTo>
                    <a:pt x="687" y="87"/>
                  </a:lnTo>
                  <a:lnTo>
                    <a:pt x="687" y="92"/>
                  </a:lnTo>
                  <a:lnTo>
                    <a:pt x="691" y="96"/>
                  </a:lnTo>
                  <a:lnTo>
                    <a:pt x="691" y="101"/>
                  </a:lnTo>
                  <a:lnTo>
                    <a:pt x="696" y="106"/>
                  </a:lnTo>
                  <a:lnTo>
                    <a:pt x="696" y="116"/>
                  </a:lnTo>
                  <a:lnTo>
                    <a:pt x="701" y="120"/>
                  </a:lnTo>
                  <a:lnTo>
                    <a:pt x="701" y="125"/>
                  </a:lnTo>
                  <a:lnTo>
                    <a:pt x="706" y="130"/>
                  </a:lnTo>
                  <a:lnTo>
                    <a:pt x="711" y="140"/>
                  </a:lnTo>
                  <a:lnTo>
                    <a:pt x="711" y="144"/>
                  </a:lnTo>
                  <a:lnTo>
                    <a:pt x="715" y="149"/>
                  </a:lnTo>
                  <a:lnTo>
                    <a:pt x="715" y="159"/>
                  </a:lnTo>
                  <a:lnTo>
                    <a:pt x="720" y="164"/>
                  </a:lnTo>
                  <a:lnTo>
                    <a:pt x="720" y="168"/>
                  </a:lnTo>
                  <a:lnTo>
                    <a:pt x="725" y="178"/>
                  </a:lnTo>
                  <a:lnTo>
                    <a:pt x="725" y="183"/>
                  </a:lnTo>
                  <a:lnTo>
                    <a:pt x="730" y="188"/>
                  </a:lnTo>
                  <a:lnTo>
                    <a:pt x="730" y="197"/>
                  </a:lnTo>
                  <a:lnTo>
                    <a:pt x="735" y="202"/>
                  </a:lnTo>
                  <a:lnTo>
                    <a:pt x="735" y="212"/>
                  </a:lnTo>
                  <a:lnTo>
                    <a:pt x="739" y="216"/>
                  </a:lnTo>
                  <a:lnTo>
                    <a:pt x="739" y="221"/>
                  </a:lnTo>
                  <a:lnTo>
                    <a:pt x="744" y="226"/>
                  </a:lnTo>
                  <a:lnTo>
                    <a:pt x="744" y="236"/>
                  </a:lnTo>
                  <a:lnTo>
                    <a:pt x="749" y="240"/>
                  </a:lnTo>
                  <a:lnTo>
                    <a:pt x="749" y="245"/>
                  </a:lnTo>
                  <a:lnTo>
                    <a:pt x="754" y="255"/>
                  </a:lnTo>
                  <a:lnTo>
                    <a:pt x="754" y="260"/>
                  </a:lnTo>
                  <a:lnTo>
                    <a:pt x="759" y="264"/>
                  </a:lnTo>
                  <a:lnTo>
                    <a:pt x="759" y="274"/>
                  </a:lnTo>
                  <a:lnTo>
                    <a:pt x="763" y="279"/>
                  </a:lnTo>
                  <a:lnTo>
                    <a:pt x="763" y="284"/>
                  </a:lnTo>
                  <a:lnTo>
                    <a:pt x="768" y="288"/>
                  </a:lnTo>
                  <a:lnTo>
                    <a:pt x="768" y="293"/>
                  </a:lnTo>
                  <a:lnTo>
                    <a:pt x="773" y="303"/>
                  </a:lnTo>
                  <a:lnTo>
                    <a:pt x="773" y="308"/>
                  </a:lnTo>
                  <a:lnTo>
                    <a:pt x="778" y="312"/>
                  </a:lnTo>
                  <a:lnTo>
                    <a:pt x="778" y="317"/>
                  </a:lnTo>
                  <a:lnTo>
                    <a:pt x="783" y="322"/>
                  </a:lnTo>
                  <a:lnTo>
                    <a:pt x="783" y="327"/>
                  </a:lnTo>
                  <a:lnTo>
                    <a:pt x="787" y="332"/>
                  </a:lnTo>
                  <a:lnTo>
                    <a:pt x="787" y="336"/>
                  </a:lnTo>
                  <a:lnTo>
                    <a:pt x="792" y="341"/>
                  </a:lnTo>
                  <a:lnTo>
                    <a:pt x="792" y="346"/>
                  </a:lnTo>
                  <a:lnTo>
                    <a:pt x="797" y="351"/>
                  </a:lnTo>
                  <a:lnTo>
                    <a:pt x="802" y="356"/>
                  </a:lnTo>
                  <a:lnTo>
                    <a:pt x="802" y="361"/>
                  </a:lnTo>
                  <a:lnTo>
                    <a:pt x="807" y="365"/>
                  </a:lnTo>
                  <a:lnTo>
                    <a:pt x="811" y="370"/>
                  </a:lnTo>
                  <a:lnTo>
                    <a:pt x="816" y="375"/>
                  </a:lnTo>
                  <a:lnTo>
                    <a:pt x="821" y="380"/>
                  </a:lnTo>
                  <a:lnTo>
                    <a:pt x="826" y="380"/>
                  </a:lnTo>
                  <a:lnTo>
                    <a:pt x="826" y="385"/>
                  </a:lnTo>
                  <a:lnTo>
                    <a:pt x="831" y="385"/>
                  </a:lnTo>
                  <a:lnTo>
                    <a:pt x="835" y="389"/>
                  </a:lnTo>
                  <a:lnTo>
                    <a:pt x="840" y="389"/>
                  </a:lnTo>
                  <a:lnTo>
                    <a:pt x="845" y="389"/>
                  </a:lnTo>
                  <a:lnTo>
                    <a:pt x="850" y="389"/>
                  </a:lnTo>
                  <a:lnTo>
                    <a:pt x="855" y="389"/>
                  </a:lnTo>
                  <a:lnTo>
                    <a:pt x="859" y="389"/>
                  </a:lnTo>
                  <a:lnTo>
                    <a:pt x="859" y="385"/>
                  </a:lnTo>
                  <a:lnTo>
                    <a:pt x="864" y="385"/>
                  </a:lnTo>
                  <a:lnTo>
                    <a:pt x="869" y="385"/>
                  </a:lnTo>
                  <a:lnTo>
                    <a:pt x="869" y="380"/>
                  </a:lnTo>
                  <a:lnTo>
                    <a:pt x="874" y="380"/>
                  </a:lnTo>
                  <a:lnTo>
                    <a:pt x="874" y="375"/>
                  </a:lnTo>
                  <a:lnTo>
                    <a:pt x="879" y="375"/>
                  </a:lnTo>
                  <a:lnTo>
                    <a:pt x="879" y="370"/>
                  </a:lnTo>
                  <a:lnTo>
                    <a:pt x="883" y="370"/>
                  </a:lnTo>
                  <a:lnTo>
                    <a:pt x="883" y="365"/>
                  </a:lnTo>
                  <a:lnTo>
                    <a:pt x="888" y="361"/>
                  </a:lnTo>
                  <a:lnTo>
                    <a:pt x="893" y="356"/>
                  </a:lnTo>
                  <a:lnTo>
                    <a:pt x="898" y="351"/>
                  </a:lnTo>
                  <a:lnTo>
                    <a:pt x="903" y="346"/>
                  </a:lnTo>
                  <a:lnTo>
                    <a:pt x="903" y="341"/>
                  </a:lnTo>
                  <a:lnTo>
                    <a:pt x="907" y="336"/>
                  </a:lnTo>
                  <a:lnTo>
                    <a:pt x="912" y="332"/>
                  </a:lnTo>
                  <a:lnTo>
                    <a:pt x="912" y="327"/>
                  </a:lnTo>
                  <a:lnTo>
                    <a:pt x="917" y="322"/>
                  </a:lnTo>
                  <a:lnTo>
                    <a:pt x="917" y="317"/>
                  </a:lnTo>
                  <a:lnTo>
                    <a:pt x="922" y="312"/>
                  </a:lnTo>
                  <a:lnTo>
                    <a:pt x="927" y="303"/>
                  </a:lnTo>
                  <a:lnTo>
                    <a:pt x="931" y="298"/>
                  </a:lnTo>
                  <a:lnTo>
                    <a:pt x="931" y="293"/>
                  </a:lnTo>
                  <a:lnTo>
                    <a:pt x="936" y="288"/>
                  </a:lnTo>
                  <a:lnTo>
                    <a:pt x="936" y="284"/>
                  </a:lnTo>
                  <a:lnTo>
                    <a:pt x="941" y="279"/>
                  </a:lnTo>
                  <a:lnTo>
                    <a:pt x="941" y="274"/>
                  </a:lnTo>
                  <a:lnTo>
                    <a:pt x="946" y="269"/>
                  </a:lnTo>
                  <a:lnTo>
                    <a:pt x="946" y="264"/>
                  </a:lnTo>
                  <a:lnTo>
                    <a:pt x="951" y="260"/>
                  </a:lnTo>
                  <a:lnTo>
                    <a:pt x="951" y="255"/>
                  </a:lnTo>
                  <a:lnTo>
                    <a:pt x="955" y="250"/>
                  </a:lnTo>
                  <a:lnTo>
                    <a:pt x="955" y="245"/>
                  </a:lnTo>
                  <a:lnTo>
                    <a:pt x="960" y="240"/>
                  </a:lnTo>
                  <a:lnTo>
                    <a:pt x="960" y="236"/>
                  </a:lnTo>
                  <a:lnTo>
                    <a:pt x="965" y="236"/>
                  </a:lnTo>
                  <a:lnTo>
                    <a:pt x="965" y="231"/>
                  </a:lnTo>
                  <a:lnTo>
                    <a:pt x="970" y="226"/>
                  </a:lnTo>
                  <a:lnTo>
                    <a:pt x="970" y="221"/>
                  </a:lnTo>
                  <a:lnTo>
                    <a:pt x="975" y="216"/>
                  </a:lnTo>
                  <a:lnTo>
                    <a:pt x="975" y="212"/>
                  </a:lnTo>
                  <a:lnTo>
                    <a:pt x="979" y="212"/>
                  </a:lnTo>
                  <a:lnTo>
                    <a:pt x="979" y="207"/>
                  </a:lnTo>
                  <a:lnTo>
                    <a:pt x="984" y="202"/>
                  </a:lnTo>
                  <a:lnTo>
                    <a:pt x="984" y="197"/>
                  </a:lnTo>
                  <a:lnTo>
                    <a:pt x="989" y="192"/>
                  </a:lnTo>
                  <a:lnTo>
                    <a:pt x="994" y="188"/>
                  </a:lnTo>
                  <a:lnTo>
                    <a:pt x="999" y="183"/>
                  </a:lnTo>
                  <a:lnTo>
                    <a:pt x="1003" y="178"/>
                  </a:lnTo>
                  <a:lnTo>
                    <a:pt x="1008" y="173"/>
                  </a:lnTo>
                  <a:lnTo>
                    <a:pt x="1008" y="168"/>
                  </a:lnTo>
                  <a:lnTo>
                    <a:pt x="1013" y="168"/>
                  </a:lnTo>
                  <a:lnTo>
                    <a:pt x="1013" y="164"/>
                  </a:lnTo>
                  <a:lnTo>
                    <a:pt x="1018" y="164"/>
                  </a:lnTo>
                  <a:lnTo>
                    <a:pt x="1018" y="159"/>
                  </a:lnTo>
                  <a:lnTo>
                    <a:pt x="1023" y="159"/>
                  </a:lnTo>
                  <a:lnTo>
                    <a:pt x="1027" y="154"/>
                  </a:lnTo>
                  <a:lnTo>
                    <a:pt x="1032" y="149"/>
                  </a:lnTo>
                  <a:lnTo>
                    <a:pt x="1037" y="149"/>
                  </a:lnTo>
                  <a:lnTo>
                    <a:pt x="1042" y="144"/>
                  </a:lnTo>
                  <a:lnTo>
                    <a:pt x="1047" y="144"/>
                  </a:lnTo>
                  <a:lnTo>
                    <a:pt x="1047" y="140"/>
                  </a:lnTo>
                  <a:lnTo>
                    <a:pt x="1051" y="140"/>
                  </a:lnTo>
                  <a:lnTo>
                    <a:pt x="1056" y="140"/>
                  </a:lnTo>
                  <a:lnTo>
                    <a:pt x="1061" y="140"/>
                  </a:lnTo>
                  <a:lnTo>
                    <a:pt x="1066" y="135"/>
                  </a:lnTo>
                  <a:lnTo>
                    <a:pt x="1071" y="135"/>
                  </a:lnTo>
                  <a:lnTo>
                    <a:pt x="1075" y="135"/>
                  </a:lnTo>
                  <a:lnTo>
                    <a:pt x="1080" y="135"/>
                  </a:lnTo>
                  <a:lnTo>
                    <a:pt x="1085" y="135"/>
                  </a:lnTo>
                  <a:lnTo>
                    <a:pt x="1090" y="135"/>
                  </a:lnTo>
                  <a:lnTo>
                    <a:pt x="1095" y="135"/>
                  </a:lnTo>
                  <a:lnTo>
                    <a:pt x="1099" y="135"/>
                  </a:lnTo>
                  <a:lnTo>
                    <a:pt x="1104" y="135"/>
                  </a:lnTo>
                  <a:lnTo>
                    <a:pt x="1109" y="135"/>
                  </a:lnTo>
                  <a:lnTo>
                    <a:pt x="1114" y="135"/>
                  </a:lnTo>
                  <a:lnTo>
                    <a:pt x="1119" y="135"/>
                  </a:lnTo>
                  <a:lnTo>
                    <a:pt x="1119" y="140"/>
                  </a:lnTo>
                  <a:lnTo>
                    <a:pt x="1123" y="140"/>
                  </a:lnTo>
                  <a:lnTo>
                    <a:pt x="1128" y="135"/>
                  </a:lnTo>
                  <a:lnTo>
                    <a:pt x="1133" y="135"/>
                  </a:lnTo>
                  <a:lnTo>
                    <a:pt x="1138" y="135"/>
                  </a:lnTo>
                  <a:lnTo>
                    <a:pt x="1143" y="135"/>
                  </a:lnTo>
                  <a:lnTo>
                    <a:pt x="1147" y="135"/>
                  </a:lnTo>
                  <a:lnTo>
                    <a:pt x="1152" y="135"/>
                  </a:lnTo>
                  <a:lnTo>
                    <a:pt x="1157" y="130"/>
                  </a:lnTo>
                  <a:lnTo>
                    <a:pt x="1162" y="130"/>
                  </a:lnTo>
                  <a:lnTo>
                    <a:pt x="1167" y="130"/>
                  </a:lnTo>
                  <a:lnTo>
                    <a:pt x="1167" y="125"/>
                  </a:lnTo>
                  <a:lnTo>
                    <a:pt x="1171" y="125"/>
                  </a:lnTo>
                  <a:lnTo>
                    <a:pt x="1176" y="125"/>
                  </a:lnTo>
                  <a:lnTo>
                    <a:pt x="1176" y="120"/>
                  </a:lnTo>
                  <a:lnTo>
                    <a:pt x="1181" y="120"/>
                  </a:lnTo>
                  <a:lnTo>
                    <a:pt x="1186" y="116"/>
                  </a:lnTo>
                  <a:lnTo>
                    <a:pt x="1191" y="111"/>
                  </a:lnTo>
                  <a:lnTo>
                    <a:pt x="1195" y="111"/>
                  </a:lnTo>
                  <a:lnTo>
                    <a:pt x="1195" y="106"/>
                  </a:lnTo>
                  <a:lnTo>
                    <a:pt x="1200" y="106"/>
                  </a:lnTo>
                  <a:lnTo>
                    <a:pt x="1205" y="101"/>
                  </a:lnTo>
                  <a:lnTo>
                    <a:pt x="1210" y="96"/>
                  </a:lnTo>
                  <a:lnTo>
                    <a:pt x="1215" y="92"/>
                  </a:lnTo>
                  <a:lnTo>
                    <a:pt x="1215" y="87"/>
                  </a:lnTo>
                  <a:lnTo>
                    <a:pt x="1219" y="87"/>
                  </a:lnTo>
                  <a:lnTo>
                    <a:pt x="1219" y="82"/>
                  </a:lnTo>
                  <a:lnTo>
                    <a:pt x="1224" y="82"/>
                  </a:lnTo>
                  <a:lnTo>
                    <a:pt x="1224" y="77"/>
                  </a:lnTo>
                  <a:lnTo>
                    <a:pt x="1229" y="77"/>
                  </a:lnTo>
                  <a:lnTo>
                    <a:pt x="1229" y="72"/>
                  </a:lnTo>
                  <a:lnTo>
                    <a:pt x="1234" y="72"/>
                  </a:lnTo>
                  <a:lnTo>
                    <a:pt x="1234" y="68"/>
                  </a:lnTo>
                  <a:lnTo>
                    <a:pt x="1239" y="63"/>
                  </a:lnTo>
                  <a:lnTo>
                    <a:pt x="1243" y="58"/>
                  </a:lnTo>
                  <a:lnTo>
                    <a:pt x="1248" y="53"/>
                  </a:lnTo>
                  <a:lnTo>
                    <a:pt x="1248" y="48"/>
                  </a:lnTo>
                  <a:lnTo>
                    <a:pt x="1253" y="48"/>
                  </a:lnTo>
                  <a:lnTo>
                    <a:pt x="1253" y="44"/>
                  </a:lnTo>
                  <a:lnTo>
                    <a:pt x="1258" y="44"/>
                  </a:lnTo>
                  <a:lnTo>
                    <a:pt x="1258" y="39"/>
                  </a:lnTo>
                  <a:lnTo>
                    <a:pt x="1263" y="39"/>
                  </a:lnTo>
                  <a:lnTo>
                    <a:pt x="1263" y="34"/>
                  </a:lnTo>
                  <a:lnTo>
                    <a:pt x="1268" y="29"/>
                  </a:lnTo>
                  <a:lnTo>
                    <a:pt x="1272" y="24"/>
                  </a:lnTo>
                  <a:lnTo>
                    <a:pt x="1277" y="20"/>
                  </a:lnTo>
                  <a:lnTo>
                    <a:pt x="1282" y="20"/>
                  </a:lnTo>
                  <a:lnTo>
                    <a:pt x="1287" y="15"/>
                  </a:lnTo>
                  <a:lnTo>
                    <a:pt x="1292" y="10"/>
                  </a:lnTo>
                  <a:lnTo>
                    <a:pt x="1296" y="5"/>
                  </a:lnTo>
                  <a:lnTo>
                    <a:pt x="1301" y="5"/>
                  </a:lnTo>
                  <a:lnTo>
                    <a:pt x="1306" y="5"/>
                  </a:lnTo>
                  <a:lnTo>
                    <a:pt x="1311" y="0"/>
                  </a:lnTo>
                  <a:lnTo>
                    <a:pt x="1316" y="0"/>
                  </a:lnTo>
                  <a:lnTo>
                    <a:pt x="1320" y="0"/>
                  </a:lnTo>
                  <a:lnTo>
                    <a:pt x="1325" y="0"/>
                  </a:lnTo>
                  <a:lnTo>
                    <a:pt x="1330" y="0"/>
                  </a:lnTo>
                  <a:lnTo>
                    <a:pt x="1330" y="5"/>
                  </a:lnTo>
                  <a:lnTo>
                    <a:pt x="1335" y="5"/>
                  </a:lnTo>
                  <a:lnTo>
                    <a:pt x="1340" y="5"/>
                  </a:lnTo>
                  <a:lnTo>
                    <a:pt x="1340" y="10"/>
                  </a:lnTo>
                  <a:lnTo>
                    <a:pt x="1344" y="10"/>
                  </a:lnTo>
                  <a:lnTo>
                    <a:pt x="1349" y="15"/>
                  </a:lnTo>
                  <a:lnTo>
                    <a:pt x="1354" y="20"/>
                  </a:lnTo>
                  <a:lnTo>
                    <a:pt x="1359" y="24"/>
                  </a:lnTo>
                  <a:lnTo>
                    <a:pt x="1364" y="29"/>
                  </a:lnTo>
                  <a:lnTo>
                    <a:pt x="1364" y="34"/>
                  </a:lnTo>
                  <a:lnTo>
                    <a:pt x="1368" y="39"/>
                  </a:lnTo>
                  <a:lnTo>
                    <a:pt x="1373" y="44"/>
                  </a:lnTo>
                  <a:lnTo>
                    <a:pt x="1373" y="48"/>
                  </a:lnTo>
                  <a:lnTo>
                    <a:pt x="1378" y="53"/>
                  </a:lnTo>
                  <a:lnTo>
                    <a:pt x="1378" y="58"/>
                  </a:lnTo>
                  <a:lnTo>
                    <a:pt x="1383" y="63"/>
                  </a:lnTo>
                  <a:lnTo>
                    <a:pt x="1383" y="68"/>
                  </a:lnTo>
                  <a:lnTo>
                    <a:pt x="1388" y="72"/>
                  </a:lnTo>
                  <a:lnTo>
                    <a:pt x="1392" y="77"/>
                  </a:lnTo>
                  <a:lnTo>
                    <a:pt x="1392" y="82"/>
                  </a:lnTo>
                  <a:lnTo>
                    <a:pt x="1397" y="87"/>
                  </a:lnTo>
                  <a:lnTo>
                    <a:pt x="1397" y="92"/>
                  </a:lnTo>
                  <a:lnTo>
                    <a:pt x="1402" y="96"/>
                  </a:lnTo>
                  <a:lnTo>
                    <a:pt x="1402" y="101"/>
                  </a:lnTo>
                  <a:lnTo>
                    <a:pt x="1407" y="106"/>
                  </a:lnTo>
                  <a:lnTo>
                    <a:pt x="1407" y="116"/>
                  </a:lnTo>
                  <a:lnTo>
                    <a:pt x="1412" y="120"/>
                  </a:lnTo>
                  <a:lnTo>
                    <a:pt x="1412" y="125"/>
                  </a:lnTo>
                  <a:lnTo>
                    <a:pt x="1416" y="130"/>
                  </a:lnTo>
                  <a:lnTo>
                    <a:pt x="1416" y="140"/>
                  </a:lnTo>
                </a:path>
              </a:pathLst>
            </a:custGeom>
            <a:noFill/>
            <a:ln w="28575">
              <a:solidFill>
                <a:schemeClr val="tx1"/>
              </a:solidFill>
              <a:prstDash val="solid"/>
              <a:round/>
              <a:headEnd/>
              <a:tailEnd/>
            </a:ln>
          </p:spPr>
          <p:txBody>
            <a:bodyPr/>
            <a:lstStyle/>
            <a:p>
              <a:endParaRPr lang="en-US"/>
            </a:p>
          </p:txBody>
        </p:sp>
      </p:grpSp>
      <p:sp>
        <p:nvSpPr>
          <p:cNvPr id="13" name="Freeform 22"/>
          <p:cNvSpPr>
            <a:spLocks/>
          </p:cNvSpPr>
          <p:nvPr/>
        </p:nvSpPr>
        <p:spPr bwMode="auto">
          <a:xfrm>
            <a:off x="5364480" y="2590800"/>
            <a:ext cx="2011680" cy="621792"/>
          </a:xfrm>
          <a:custGeom>
            <a:avLst/>
            <a:gdLst>
              <a:gd name="T0" fmla="*/ 38100 w 1589"/>
              <a:gd name="T1" fmla="*/ 350838 h 254"/>
              <a:gd name="T2" fmla="*/ 82550 w 1589"/>
              <a:gd name="T3" fmla="*/ 304800 h 254"/>
              <a:gd name="T4" fmla="*/ 120650 w 1589"/>
              <a:gd name="T5" fmla="*/ 250825 h 254"/>
              <a:gd name="T6" fmla="*/ 166688 w 1589"/>
              <a:gd name="T7" fmla="*/ 198438 h 254"/>
              <a:gd name="T8" fmla="*/ 212725 w 1589"/>
              <a:gd name="T9" fmla="*/ 144463 h 254"/>
              <a:gd name="T10" fmla="*/ 258763 w 1589"/>
              <a:gd name="T11" fmla="*/ 98425 h 254"/>
              <a:gd name="T12" fmla="*/ 296863 w 1589"/>
              <a:gd name="T13" fmla="*/ 60325 h 254"/>
              <a:gd name="T14" fmla="*/ 342900 w 1589"/>
              <a:gd name="T15" fmla="*/ 30163 h 254"/>
              <a:gd name="T16" fmla="*/ 387350 w 1589"/>
              <a:gd name="T17" fmla="*/ 7938 h 254"/>
              <a:gd name="T18" fmla="*/ 433388 w 1589"/>
              <a:gd name="T19" fmla="*/ 7938 h 254"/>
              <a:gd name="T20" fmla="*/ 471488 w 1589"/>
              <a:gd name="T21" fmla="*/ 30163 h 254"/>
              <a:gd name="T22" fmla="*/ 517525 w 1589"/>
              <a:gd name="T23" fmla="*/ 52388 h 254"/>
              <a:gd name="T24" fmla="*/ 563563 w 1589"/>
              <a:gd name="T25" fmla="*/ 68263 h 254"/>
              <a:gd name="T26" fmla="*/ 609600 w 1589"/>
              <a:gd name="T27" fmla="*/ 90488 h 254"/>
              <a:gd name="T28" fmla="*/ 647700 w 1589"/>
              <a:gd name="T29" fmla="*/ 114300 h 254"/>
              <a:gd name="T30" fmla="*/ 692150 w 1589"/>
              <a:gd name="T31" fmla="*/ 136525 h 254"/>
              <a:gd name="T32" fmla="*/ 738188 w 1589"/>
              <a:gd name="T33" fmla="*/ 152400 h 254"/>
              <a:gd name="T34" fmla="*/ 776288 w 1589"/>
              <a:gd name="T35" fmla="*/ 174625 h 254"/>
              <a:gd name="T36" fmla="*/ 822325 w 1589"/>
              <a:gd name="T37" fmla="*/ 198438 h 254"/>
              <a:gd name="T38" fmla="*/ 868363 w 1589"/>
              <a:gd name="T39" fmla="*/ 220663 h 254"/>
              <a:gd name="T40" fmla="*/ 914400 w 1589"/>
              <a:gd name="T41" fmla="*/ 236538 h 254"/>
              <a:gd name="T42" fmla="*/ 952500 w 1589"/>
              <a:gd name="T43" fmla="*/ 258763 h 254"/>
              <a:gd name="T44" fmla="*/ 996950 w 1589"/>
              <a:gd name="T45" fmla="*/ 280988 h 254"/>
              <a:gd name="T46" fmla="*/ 1042988 w 1589"/>
              <a:gd name="T47" fmla="*/ 304800 h 254"/>
              <a:gd name="T48" fmla="*/ 1089025 w 1589"/>
              <a:gd name="T49" fmla="*/ 319088 h 254"/>
              <a:gd name="T50" fmla="*/ 1127125 w 1589"/>
              <a:gd name="T51" fmla="*/ 342900 h 254"/>
              <a:gd name="T52" fmla="*/ 1173163 w 1589"/>
              <a:gd name="T53" fmla="*/ 365125 h 254"/>
              <a:gd name="T54" fmla="*/ 1219200 w 1589"/>
              <a:gd name="T55" fmla="*/ 388938 h 254"/>
              <a:gd name="T56" fmla="*/ 1263650 w 1589"/>
              <a:gd name="T57" fmla="*/ 395288 h 254"/>
              <a:gd name="T58" fmla="*/ 1301750 w 1589"/>
              <a:gd name="T59" fmla="*/ 342900 h 254"/>
              <a:gd name="T60" fmla="*/ 1347788 w 1589"/>
              <a:gd name="T61" fmla="*/ 288925 h 254"/>
              <a:gd name="T62" fmla="*/ 1393825 w 1589"/>
              <a:gd name="T63" fmla="*/ 236538 h 254"/>
              <a:gd name="T64" fmla="*/ 1439863 w 1589"/>
              <a:gd name="T65" fmla="*/ 190500 h 254"/>
              <a:gd name="T66" fmla="*/ 1485900 w 1589"/>
              <a:gd name="T67" fmla="*/ 136525 h 254"/>
              <a:gd name="T68" fmla="*/ 1524000 w 1589"/>
              <a:gd name="T69" fmla="*/ 90488 h 254"/>
              <a:gd name="T70" fmla="*/ 1568450 w 1589"/>
              <a:gd name="T71" fmla="*/ 52388 h 254"/>
              <a:gd name="T72" fmla="*/ 1614488 w 1589"/>
              <a:gd name="T73" fmla="*/ 22225 h 254"/>
              <a:gd name="T74" fmla="*/ 1652588 w 1589"/>
              <a:gd name="T75" fmla="*/ 7938 h 254"/>
              <a:gd name="T76" fmla="*/ 1698626 w 1589"/>
              <a:gd name="T77" fmla="*/ 7938 h 254"/>
              <a:gd name="T78" fmla="*/ 1744663 w 1589"/>
              <a:gd name="T79" fmla="*/ 30163 h 254"/>
              <a:gd name="T80" fmla="*/ 1790701 w 1589"/>
              <a:gd name="T81" fmla="*/ 52388 h 254"/>
              <a:gd name="T82" fmla="*/ 1828801 w 1589"/>
              <a:gd name="T83" fmla="*/ 76200 h 254"/>
              <a:gd name="T84" fmla="*/ 1873251 w 1589"/>
              <a:gd name="T85" fmla="*/ 90488 h 254"/>
              <a:gd name="T86" fmla="*/ 1919288 w 1589"/>
              <a:gd name="T87" fmla="*/ 114300 h 254"/>
              <a:gd name="T88" fmla="*/ 1965326 w 1589"/>
              <a:gd name="T89" fmla="*/ 136525 h 254"/>
              <a:gd name="T90" fmla="*/ 2003426 w 1589"/>
              <a:gd name="T91" fmla="*/ 160338 h 254"/>
              <a:gd name="T92" fmla="*/ 2049463 w 1589"/>
              <a:gd name="T93" fmla="*/ 174625 h 254"/>
              <a:gd name="T94" fmla="*/ 2095501 w 1589"/>
              <a:gd name="T95" fmla="*/ 198438 h 254"/>
              <a:gd name="T96" fmla="*/ 2141538 w 1589"/>
              <a:gd name="T97" fmla="*/ 220663 h 254"/>
              <a:gd name="T98" fmla="*/ 2179638 w 1589"/>
              <a:gd name="T99" fmla="*/ 242888 h 254"/>
              <a:gd name="T100" fmla="*/ 2224088 w 1589"/>
              <a:gd name="T101" fmla="*/ 258763 h 254"/>
              <a:gd name="T102" fmla="*/ 2270126 w 1589"/>
              <a:gd name="T103" fmla="*/ 280988 h 254"/>
              <a:gd name="T104" fmla="*/ 2316163 w 1589"/>
              <a:gd name="T105" fmla="*/ 304800 h 254"/>
              <a:gd name="T106" fmla="*/ 2354263 w 1589"/>
              <a:gd name="T107" fmla="*/ 327025 h 254"/>
              <a:gd name="T108" fmla="*/ 2400301 w 1589"/>
              <a:gd name="T109" fmla="*/ 342900 h 254"/>
              <a:gd name="T110" fmla="*/ 2446338 w 1589"/>
              <a:gd name="T111" fmla="*/ 365125 h 254"/>
              <a:gd name="T112" fmla="*/ 2490788 w 1589"/>
              <a:gd name="T113" fmla="*/ 388938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9"/>
              <a:gd name="T172" fmla="*/ 0 h 254"/>
              <a:gd name="T173" fmla="*/ 1589 w 1589"/>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9" h="254">
                <a:moveTo>
                  <a:pt x="0" y="249"/>
                </a:moveTo>
                <a:lnTo>
                  <a:pt x="0" y="249"/>
                </a:lnTo>
                <a:lnTo>
                  <a:pt x="4" y="245"/>
                </a:lnTo>
                <a:lnTo>
                  <a:pt x="4" y="240"/>
                </a:lnTo>
                <a:lnTo>
                  <a:pt x="9" y="235"/>
                </a:lnTo>
                <a:lnTo>
                  <a:pt x="14" y="235"/>
                </a:lnTo>
                <a:lnTo>
                  <a:pt x="14" y="230"/>
                </a:lnTo>
                <a:lnTo>
                  <a:pt x="19" y="230"/>
                </a:lnTo>
                <a:lnTo>
                  <a:pt x="19" y="225"/>
                </a:lnTo>
                <a:lnTo>
                  <a:pt x="24" y="221"/>
                </a:lnTo>
                <a:lnTo>
                  <a:pt x="28" y="216"/>
                </a:lnTo>
                <a:lnTo>
                  <a:pt x="28" y="211"/>
                </a:lnTo>
                <a:lnTo>
                  <a:pt x="33" y="211"/>
                </a:lnTo>
                <a:lnTo>
                  <a:pt x="38" y="206"/>
                </a:lnTo>
                <a:lnTo>
                  <a:pt x="38" y="201"/>
                </a:lnTo>
                <a:lnTo>
                  <a:pt x="43" y="201"/>
                </a:lnTo>
                <a:lnTo>
                  <a:pt x="43" y="197"/>
                </a:lnTo>
                <a:lnTo>
                  <a:pt x="48" y="192"/>
                </a:lnTo>
                <a:lnTo>
                  <a:pt x="52" y="192"/>
                </a:lnTo>
                <a:lnTo>
                  <a:pt x="52" y="187"/>
                </a:lnTo>
                <a:lnTo>
                  <a:pt x="57" y="182"/>
                </a:lnTo>
                <a:lnTo>
                  <a:pt x="62" y="177"/>
                </a:lnTo>
                <a:lnTo>
                  <a:pt x="62" y="173"/>
                </a:lnTo>
                <a:lnTo>
                  <a:pt x="67" y="173"/>
                </a:lnTo>
                <a:lnTo>
                  <a:pt x="72" y="168"/>
                </a:lnTo>
                <a:lnTo>
                  <a:pt x="72" y="163"/>
                </a:lnTo>
                <a:lnTo>
                  <a:pt x="76" y="163"/>
                </a:lnTo>
                <a:lnTo>
                  <a:pt x="76" y="158"/>
                </a:lnTo>
                <a:lnTo>
                  <a:pt x="81" y="153"/>
                </a:lnTo>
                <a:lnTo>
                  <a:pt x="81" y="149"/>
                </a:lnTo>
                <a:lnTo>
                  <a:pt x="86" y="149"/>
                </a:lnTo>
                <a:lnTo>
                  <a:pt x="91" y="144"/>
                </a:lnTo>
                <a:lnTo>
                  <a:pt x="91" y="139"/>
                </a:lnTo>
                <a:lnTo>
                  <a:pt x="96" y="139"/>
                </a:lnTo>
                <a:lnTo>
                  <a:pt x="96" y="134"/>
                </a:lnTo>
                <a:lnTo>
                  <a:pt x="100" y="129"/>
                </a:lnTo>
                <a:lnTo>
                  <a:pt x="105" y="125"/>
                </a:lnTo>
                <a:lnTo>
                  <a:pt x="110" y="120"/>
                </a:lnTo>
                <a:lnTo>
                  <a:pt x="115" y="115"/>
                </a:lnTo>
                <a:lnTo>
                  <a:pt x="115" y="110"/>
                </a:lnTo>
                <a:lnTo>
                  <a:pt x="120" y="110"/>
                </a:lnTo>
                <a:lnTo>
                  <a:pt x="120" y="105"/>
                </a:lnTo>
                <a:lnTo>
                  <a:pt x="124" y="101"/>
                </a:lnTo>
                <a:lnTo>
                  <a:pt x="129" y="101"/>
                </a:lnTo>
                <a:lnTo>
                  <a:pt x="129" y="96"/>
                </a:lnTo>
                <a:lnTo>
                  <a:pt x="134" y="91"/>
                </a:lnTo>
                <a:lnTo>
                  <a:pt x="139" y="86"/>
                </a:lnTo>
                <a:lnTo>
                  <a:pt x="144" y="81"/>
                </a:lnTo>
                <a:lnTo>
                  <a:pt x="148" y="77"/>
                </a:lnTo>
                <a:lnTo>
                  <a:pt x="148" y="72"/>
                </a:lnTo>
                <a:lnTo>
                  <a:pt x="153" y="72"/>
                </a:lnTo>
                <a:lnTo>
                  <a:pt x="153" y="67"/>
                </a:lnTo>
                <a:lnTo>
                  <a:pt x="158" y="67"/>
                </a:lnTo>
                <a:lnTo>
                  <a:pt x="163" y="62"/>
                </a:lnTo>
                <a:lnTo>
                  <a:pt x="168" y="57"/>
                </a:lnTo>
                <a:lnTo>
                  <a:pt x="172" y="53"/>
                </a:lnTo>
                <a:lnTo>
                  <a:pt x="177" y="48"/>
                </a:lnTo>
                <a:lnTo>
                  <a:pt x="182" y="48"/>
                </a:lnTo>
                <a:lnTo>
                  <a:pt x="182" y="43"/>
                </a:lnTo>
                <a:lnTo>
                  <a:pt x="187" y="43"/>
                </a:lnTo>
                <a:lnTo>
                  <a:pt x="187" y="38"/>
                </a:lnTo>
                <a:lnTo>
                  <a:pt x="192" y="38"/>
                </a:lnTo>
                <a:lnTo>
                  <a:pt x="192" y="33"/>
                </a:lnTo>
                <a:lnTo>
                  <a:pt x="196" y="33"/>
                </a:lnTo>
                <a:lnTo>
                  <a:pt x="201" y="29"/>
                </a:lnTo>
                <a:lnTo>
                  <a:pt x="206" y="29"/>
                </a:lnTo>
                <a:lnTo>
                  <a:pt x="206" y="24"/>
                </a:lnTo>
                <a:lnTo>
                  <a:pt x="211" y="24"/>
                </a:lnTo>
                <a:lnTo>
                  <a:pt x="211" y="19"/>
                </a:lnTo>
                <a:lnTo>
                  <a:pt x="216" y="19"/>
                </a:lnTo>
                <a:lnTo>
                  <a:pt x="220" y="19"/>
                </a:lnTo>
                <a:lnTo>
                  <a:pt x="220" y="14"/>
                </a:lnTo>
                <a:lnTo>
                  <a:pt x="225" y="14"/>
                </a:lnTo>
                <a:lnTo>
                  <a:pt x="230" y="9"/>
                </a:lnTo>
                <a:lnTo>
                  <a:pt x="235" y="9"/>
                </a:lnTo>
                <a:lnTo>
                  <a:pt x="240" y="9"/>
                </a:lnTo>
                <a:lnTo>
                  <a:pt x="240" y="5"/>
                </a:lnTo>
                <a:lnTo>
                  <a:pt x="244" y="5"/>
                </a:lnTo>
                <a:lnTo>
                  <a:pt x="249" y="5"/>
                </a:lnTo>
                <a:lnTo>
                  <a:pt x="249" y="0"/>
                </a:lnTo>
                <a:lnTo>
                  <a:pt x="254" y="0"/>
                </a:lnTo>
                <a:lnTo>
                  <a:pt x="259" y="0"/>
                </a:lnTo>
                <a:lnTo>
                  <a:pt x="264" y="0"/>
                </a:lnTo>
                <a:lnTo>
                  <a:pt x="268" y="5"/>
                </a:lnTo>
                <a:lnTo>
                  <a:pt x="273" y="5"/>
                </a:lnTo>
                <a:lnTo>
                  <a:pt x="278" y="5"/>
                </a:lnTo>
                <a:lnTo>
                  <a:pt x="278" y="9"/>
                </a:lnTo>
                <a:lnTo>
                  <a:pt x="283" y="9"/>
                </a:lnTo>
                <a:lnTo>
                  <a:pt x="288" y="9"/>
                </a:lnTo>
                <a:lnTo>
                  <a:pt x="292" y="14"/>
                </a:lnTo>
                <a:lnTo>
                  <a:pt x="297" y="14"/>
                </a:lnTo>
                <a:lnTo>
                  <a:pt x="297" y="19"/>
                </a:lnTo>
                <a:lnTo>
                  <a:pt x="302" y="19"/>
                </a:lnTo>
                <a:lnTo>
                  <a:pt x="307" y="19"/>
                </a:lnTo>
                <a:lnTo>
                  <a:pt x="312" y="24"/>
                </a:lnTo>
                <a:lnTo>
                  <a:pt x="316" y="24"/>
                </a:lnTo>
                <a:lnTo>
                  <a:pt x="316" y="29"/>
                </a:lnTo>
                <a:lnTo>
                  <a:pt x="321" y="29"/>
                </a:lnTo>
                <a:lnTo>
                  <a:pt x="326" y="33"/>
                </a:lnTo>
                <a:lnTo>
                  <a:pt x="331" y="33"/>
                </a:lnTo>
                <a:lnTo>
                  <a:pt x="336" y="33"/>
                </a:lnTo>
                <a:lnTo>
                  <a:pt x="336" y="38"/>
                </a:lnTo>
                <a:lnTo>
                  <a:pt x="340" y="38"/>
                </a:lnTo>
                <a:lnTo>
                  <a:pt x="345" y="38"/>
                </a:lnTo>
                <a:lnTo>
                  <a:pt x="350" y="43"/>
                </a:lnTo>
                <a:lnTo>
                  <a:pt x="355" y="43"/>
                </a:lnTo>
                <a:lnTo>
                  <a:pt x="360" y="48"/>
                </a:lnTo>
                <a:lnTo>
                  <a:pt x="364" y="48"/>
                </a:lnTo>
                <a:lnTo>
                  <a:pt x="369" y="53"/>
                </a:lnTo>
                <a:lnTo>
                  <a:pt x="374" y="53"/>
                </a:lnTo>
                <a:lnTo>
                  <a:pt x="379" y="57"/>
                </a:lnTo>
                <a:lnTo>
                  <a:pt x="384" y="57"/>
                </a:lnTo>
                <a:lnTo>
                  <a:pt x="388" y="57"/>
                </a:lnTo>
                <a:lnTo>
                  <a:pt x="388" y="62"/>
                </a:lnTo>
                <a:lnTo>
                  <a:pt x="393" y="62"/>
                </a:lnTo>
                <a:lnTo>
                  <a:pt x="398" y="62"/>
                </a:lnTo>
                <a:lnTo>
                  <a:pt x="398" y="67"/>
                </a:lnTo>
                <a:lnTo>
                  <a:pt x="403" y="67"/>
                </a:lnTo>
                <a:lnTo>
                  <a:pt x="408" y="67"/>
                </a:lnTo>
                <a:lnTo>
                  <a:pt x="408" y="72"/>
                </a:lnTo>
                <a:lnTo>
                  <a:pt x="412" y="72"/>
                </a:lnTo>
                <a:lnTo>
                  <a:pt x="417" y="72"/>
                </a:lnTo>
                <a:lnTo>
                  <a:pt x="422" y="77"/>
                </a:lnTo>
                <a:lnTo>
                  <a:pt x="427" y="77"/>
                </a:lnTo>
                <a:lnTo>
                  <a:pt x="427" y="81"/>
                </a:lnTo>
                <a:lnTo>
                  <a:pt x="432" y="81"/>
                </a:lnTo>
                <a:lnTo>
                  <a:pt x="436" y="86"/>
                </a:lnTo>
                <a:lnTo>
                  <a:pt x="441" y="86"/>
                </a:lnTo>
                <a:lnTo>
                  <a:pt x="446" y="86"/>
                </a:lnTo>
                <a:lnTo>
                  <a:pt x="446" y="91"/>
                </a:lnTo>
                <a:lnTo>
                  <a:pt x="451" y="91"/>
                </a:lnTo>
                <a:lnTo>
                  <a:pt x="456" y="91"/>
                </a:lnTo>
                <a:lnTo>
                  <a:pt x="460" y="96"/>
                </a:lnTo>
                <a:lnTo>
                  <a:pt x="465" y="96"/>
                </a:lnTo>
                <a:lnTo>
                  <a:pt x="470" y="101"/>
                </a:lnTo>
                <a:lnTo>
                  <a:pt x="475" y="101"/>
                </a:lnTo>
                <a:lnTo>
                  <a:pt x="480" y="105"/>
                </a:lnTo>
                <a:lnTo>
                  <a:pt x="484" y="105"/>
                </a:lnTo>
                <a:lnTo>
                  <a:pt x="489" y="110"/>
                </a:lnTo>
                <a:lnTo>
                  <a:pt x="494" y="110"/>
                </a:lnTo>
                <a:lnTo>
                  <a:pt x="499" y="110"/>
                </a:lnTo>
                <a:lnTo>
                  <a:pt x="499" y="115"/>
                </a:lnTo>
                <a:lnTo>
                  <a:pt x="504" y="115"/>
                </a:lnTo>
                <a:lnTo>
                  <a:pt x="508" y="115"/>
                </a:lnTo>
                <a:lnTo>
                  <a:pt x="508" y="120"/>
                </a:lnTo>
                <a:lnTo>
                  <a:pt x="513" y="120"/>
                </a:lnTo>
                <a:lnTo>
                  <a:pt x="518" y="120"/>
                </a:lnTo>
                <a:lnTo>
                  <a:pt x="518" y="125"/>
                </a:lnTo>
                <a:lnTo>
                  <a:pt x="523" y="125"/>
                </a:lnTo>
                <a:lnTo>
                  <a:pt x="528" y="125"/>
                </a:lnTo>
                <a:lnTo>
                  <a:pt x="532" y="129"/>
                </a:lnTo>
                <a:lnTo>
                  <a:pt x="537" y="129"/>
                </a:lnTo>
                <a:lnTo>
                  <a:pt x="542" y="134"/>
                </a:lnTo>
                <a:lnTo>
                  <a:pt x="547" y="139"/>
                </a:lnTo>
                <a:lnTo>
                  <a:pt x="552" y="139"/>
                </a:lnTo>
                <a:lnTo>
                  <a:pt x="556" y="139"/>
                </a:lnTo>
                <a:lnTo>
                  <a:pt x="556" y="144"/>
                </a:lnTo>
                <a:lnTo>
                  <a:pt x="561" y="144"/>
                </a:lnTo>
                <a:lnTo>
                  <a:pt x="566" y="144"/>
                </a:lnTo>
                <a:lnTo>
                  <a:pt x="571" y="149"/>
                </a:lnTo>
                <a:lnTo>
                  <a:pt x="576" y="149"/>
                </a:lnTo>
                <a:lnTo>
                  <a:pt x="580" y="153"/>
                </a:lnTo>
                <a:lnTo>
                  <a:pt x="585" y="153"/>
                </a:lnTo>
                <a:lnTo>
                  <a:pt x="590" y="158"/>
                </a:lnTo>
                <a:lnTo>
                  <a:pt x="595" y="158"/>
                </a:lnTo>
                <a:lnTo>
                  <a:pt x="600" y="163"/>
                </a:lnTo>
                <a:lnTo>
                  <a:pt x="604" y="163"/>
                </a:lnTo>
                <a:lnTo>
                  <a:pt x="609" y="163"/>
                </a:lnTo>
                <a:lnTo>
                  <a:pt x="609" y="168"/>
                </a:lnTo>
                <a:lnTo>
                  <a:pt x="614" y="168"/>
                </a:lnTo>
                <a:lnTo>
                  <a:pt x="619" y="168"/>
                </a:lnTo>
                <a:lnTo>
                  <a:pt x="624" y="173"/>
                </a:lnTo>
                <a:lnTo>
                  <a:pt x="628" y="173"/>
                </a:lnTo>
                <a:lnTo>
                  <a:pt x="628" y="177"/>
                </a:lnTo>
                <a:lnTo>
                  <a:pt x="633" y="177"/>
                </a:lnTo>
                <a:lnTo>
                  <a:pt x="638" y="177"/>
                </a:lnTo>
                <a:lnTo>
                  <a:pt x="643" y="182"/>
                </a:lnTo>
                <a:lnTo>
                  <a:pt x="648" y="182"/>
                </a:lnTo>
                <a:lnTo>
                  <a:pt x="652" y="187"/>
                </a:lnTo>
                <a:lnTo>
                  <a:pt x="657" y="192"/>
                </a:lnTo>
                <a:lnTo>
                  <a:pt x="662" y="192"/>
                </a:lnTo>
                <a:lnTo>
                  <a:pt x="667" y="192"/>
                </a:lnTo>
                <a:lnTo>
                  <a:pt x="667" y="197"/>
                </a:lnTo>
                <a:lnTo>
                  <a:pt x="672" y="197"/>
                </a:lnTo>
                <a:lnTo>
                  <a:pt x="676" y="197"/>
                </a:lnTo>
                <a:lnTo>
                  <a:pt x="681" y="201"/>
                </a:lnTo>
                <a:lnTo>
                  <a:pt x="686" y="201"/>
                </a:lnTo>
                <a:lnTo>
                  <a:pt x="686" y="206"/>
                </a:lnTo>
                <a:lnTo>
                  <a:pt x="691" y="206"/>
                </a:lnTo>
                <a:lnTo>
                  <a:pt x="696" y="206"/>
                </a:lnTo>
                <a:lnTo>
                  <a:pt x="700" y="211"/>
                </a:lnTo>
                <a:lnTo>
                  <a:pt x="705" y="211"/>
                </a:lnTo>
                <a:lnTo>
                  <a:pt x="710" y="216"/>
                </a:lnTo>
                <a:lnTo>
                  <a:pt x="715" y="216"/>
                </a:lnTo>
                <a:lnTo>
                  <a:pt x="720" y="216"/>
                </a:lnTo>
                <a:lnTo>
                  <a:pt x="720" y="221"/>
                </a:lnTo>
                <a:lnTo>
                  <a:pt x="724" y="221"/>
                </a:lnTo>
                <a:lnTo>
                  <a:pt x="729" y="225"/>
                </a:lnTo>
                <a:lnTo>
                  <a:pt x="734" y="225"/>
                </a:lnTo>
                <a:lnTo>
                  <a:pt x="739" y="225"/>
                </a:lnTo>
                <a:lnTo>
                  <a:pt x="739" y="230"/>
                </a:lnTo>
                <a:lnTo>
                  <a:pt x="744" y="230"/>
                </a:lnTo>
                <a:lnTo>
                  <a:pt x="748" y="230"/>
                </a:lnTo>
                <a:lnTo>
                  <a:pt x="753" y="235"/>
                </a:lnTo>
                <a:lnTo>
                  <a:pt x="758" y="235"/>
                </a:lnTo>
                <a:lnTo>
                  <a:pt x="763" y="240"/>
                </a:lnTo>
                <a:lnTo>
                  <a:pt x="768" y="245"/>
                </a:lnTo>
                <a:lnTo>
                  <a:pt x="772" y="245"/>
                </a:lnTo>
                <a:lnTo>
                  <a:pt x="777" y="245"/>
                </a:lnTo>
                <a:lnTo>
                  <a:pt x="777" y="249"/>
                </a:lnTo>
                <a:lnTo>
                  <a:pt x="782" y="249"/>
                </a:lnTo>
                <a:lnTo>
                  <a:pt x="787" y="249"/>
                </a:lnTo>
                <a:lnTo>
                  <a:pt x="792" y="254"/>
                </a:lnTo>
                <a:lnTo>
                  <a:pt x="792" y="249"/>
                </a:lnTo>
                <a:lnTo>
                  <a:pt x="796" y="249"/>
                </a:lnTo>
                <a:lnTo>
                  <a:pt x="796" y="245"/>
                </a:lnTo>
                <a:lnTo>
                  <a:pt x="801" y="240"/>
                </a:lnTo>
                <a:lnTo>
                  <a:pt x="801" y="235"/>
                </a:lnTo>
                <a:lnTo>
                  <a:pt x="806" y="235"/>
                </a:lnTo>
                <a:lnTo>
                  <a:pt x="811" y="230"/>
                </a:lnTo>
                <a:lnTo>
                  <a:pt x="816" y="225"/>
                </a:lnTo>
                <a:lnTo>
                  <a:pt x="816" y="221"/>
                </a:lnTo>
                <a:lnTo>
                  <a:pt x="820" y="221"/>
                </a:lnTo>
                <a:lnTo>
                  <a:pt x="820" y="216"/>
                </a:lnTo>
                <a:lnTo>
                  <a:pt x="825" y="211"/>
                </a:lnTo>
                <a:lnTo>
                  <a:pt x="830" y="211"/>
                </a:lnTo>
                <a:lnTo>
                  <a:pt x="830" y="206"/>
                </a:lnTo>
                <a:lnTo>
                  <a:pt x="835" y="201"/>
                </a:lnTo>
                <a:lnTo>
                  <a:pt x="840" y="197"/>
                </a:lnTo>
                <a:lnTo>
                  <a:pt x="844" y="192"/>
                </a:lnTo>
                <a:lnTo>
                  <a:pt x="849" y="187"/>
                </a:lnTo>
                <a:lnTo>
                  <a:pt x="849" y="182"/>
                </a:lnTo>
                <a:lnTo>
                  <a:pt x="854" y="182"/>
                </a:lnTo>
                <a:lnTo>
                  <a:pt x="854" y="177"/>
                </a:lnTo>
                <a:lnTo>
                  <a:pt x="859" y="173"/>
                </a:lnTo>
                <a:lnTo>
                  <a:pt x="864" y="168"/>
                </a:lnTo>
                <a:lnTo>
                  <a:pt x="868" y="163"/>
                </a:lnTo>
                <a:lnTo>
                  <a:pt x="873" y="158"/>
                </a:lnTo>
                <a:lnTo>
                  <a:pt x="873" y="153"/>
                </a:lnTo>
                <a:lnTo>
                  <a:pt x="878" y="149"/>
                </a:lnTo>
                <a:lnTo>
                  <a:pt x="883" y="144"/>
                </a:lnTo>
                <a:lnTo>
                  <a:pt x="888" y="139"/>
                </a:lnTo>
                <a:lnTo>
                  <a:pt x="892" y="134"/>
                </a:lnTo>
                <a:lnTo>
                  <a:pt x="892" y="129"/>
                </a:lnTo>
                <a:lnTo>
                  <a:pt x="897" y="125"/>
                </a:lnTo>
                <a:lnTo>
                  <a:pt x="902" y="125"/>
                </a:lnTo>
                <a:lnTo>
                  <a:pt x="902" y="120"/>
                </a:lnTo>
                <a:lnTo>
                  <a:pt x="907" y="120"/>
                </a:lnTo>
                <a:lnTo>
                  <a:pt x="907" y="115"/>
                </a:lnTo>
                <a:lnTo>
                  <a:pt x="912" y="110"/>
                </a:lnTo>
                <a:lnTo>
                  <a:pt x="916" y="105"/>
                </a:lnTo>
                <a:lnTo>
                  <a:pt x="921" y="101"/>
                </a:lnTo>
                <a:lnTo>
                  <a:pt x="926" y="96"/>
                </a:lnTo>
                <a:lnTo>
                  <a:pt x="926" y="91"/>
                </a:lnTo>
                <a:lnTo>
                  <a:pt x="931" y="91"/>
                </a:lnTo>
                <a:lnTo>
                  <a:pt x="936" y="86"/>
                </a:lnTo>
                <a:lnTo>
                  <a:pt x="940" y="81"/>
                </a:lnTo>
                <a:lnTo>
                  <a:pt x="940" y="77"/>
                </a:lnTo>
                <a:lnTo>
                  <a:pt x="945" y="72"/>
                </a:lnTo>
                <a:lnTo>
                  <a:pt x="950" y="67"/>
                </a:lnTo>
                <a:lnTo>
                  <a:pt x="955" y="62"/>
                </a:lnTo>
                <a:lnTo>
                  <a:pt x="960" y="62"/>
                </a:lnTo>
                <a:lnTo>
                  <a:pt x="960" y="57"/>
                </a:lnTo>
                <a:lnTo>
                  <a:pt x="964" y="57"/>
                </a:lnTo>
                <a:lnTo>
                  <a:pt x="964" y="53"/>
                </a:lnTo>
                <a:lnTo>
                  <a:pt x="969" y="53"/>
                </a:lnTo>
                <a:lnTo>
                  <a:pt x="969" y="48"/>
                </a:lnTo>
                <a:lnTo>
                  <a:pt x="974" y="48"/>
                </a:lnTo>
                <a:lnTo>
                  <a:pt x="979" y="43"/>
                </a:lnTo>
                <a:lnTo>
                  <a:pt x="984" y="38"/>
                </a:lnTo>
                <a:lnTo>
                  <a:pt x="988" y="33"/>
                </a:lnTo>
                <a:lnTo>
                  <a:pt x="993" y="33"/>
                </a:lnTo>
                <a:lnTo>
                  <a:pt x="993" y="29"/>
                </a:lnTo>
                <a:lnTo>
                  <a:pt x="998" y="29"/>
                </a:lnTo>
                <a:lnTo>
                  <a:pt x="1003" y="24"/>
                </a:lnTo>
                <a:lnTo>
                  <a:pt x="1008" y="19"/>
                </a:lnTo>
                <a:lnTo>
                  <a:pt x="1012" y="19"/>
                </a:lnTo>
                <a:lnTo>
                  <a:pt x="1017" y="14"/>
                </a:lnTo>
                <a:lnTo>
                  <a:pt x="1022" y="14"/>
                </a:lnTo>
                <a:lnTo>
                  <a:pt x="1022" y="9"/>
                </a:lnTo>
                <a:lnTo>
                  <a:pt x="1027" y="9"/>
                </a:lnTo>
                <a:lnTo>
                  <a:pt x="1032" y="9"/>
                </a:lnTo>
                <a:lnTo>
                  <a:pt x="1036" y="5"/>
                </a:lnTo>
                <a:lnTo>
                  <a:pt x="1041" y="5"/>
                </a:lnTo>
                <a:lnTo>
                  <a:pt x="1046" y="0"/>
                </a:lnTo>
                <a:lnTo>
                  <a:pt x="1051" y="0"/>
                </a:lnTo>
                <a:lnTo>
                  <a:pt x="1056" y="0"/>
                </a:lnTo>
                <a:lnTo>
                  <a:pt x="1060" y="0"/>
                </a:lnTo>
                <a:lnTo>
                  <a:pt x="1060" y="5"/>
                </a:lnTo>
                <a:lnTo>
                  <a:pt x="1065" y="5"/>
                </a:lnTo>
                <a:lnTo>
                  <a:pt x="1070" y="5"/>
                </a:lnTo>
                <a:lnTo>
                  <a:pt x="1075" y="9"/>
                </a:lnTo>
                <a:lnTo>
                  <a:pt x="1080" y="9"/>
                </a:lnTo>
                <a:lnTo>
                  <a:pt x="1084" y="14"/>
                </a:lnTo>
                <a:lnTo>
                  <a:pt x="1089" y="14"/>
                </a:lnTo>
                <a:lnTo>
                  <a:pt x="1094" y="19"/>
                </a:lnTo>
                <a:lnTo>
                  <a:pt x="1099" y="19"/>
                </a:lnTo>
                <a:lnTo>
                  <a:pt x="1104" y="19"/>
                </a:lnTo>
                <a:lnTo>
                  <a:pt x="1104" y="24"/>
                </a:lnTo>
                <a:lnTo>
                  <a:pt x="1108" y="24"/>
                </a:lnTo>
                <a:lnTo>
                  <a:pt x="1113" y="29"/>
                </a:lnTo>
                <a:lnTo>
                  <a:pt x="1118" y="29"/>
                </a:lnTo>
                <a:lnTo>
                  <a:pt x="1123" y="33"/>
                </a:lnTo>
                <a:lnTo>
                  <a:pt x="1128" y="33"/>
                </a:lnTo>
                <a:lnTo>
                  <a:pt x="1132" y="38"/>
                </a:lnTo>
                <a:lnTo>
                  <a:pt x="1137" y="38"/>
                </a:lnTo>
                <a:lnTo>
                  <a:pt x="1142" y="38"/>
                </a:lnTo>
                <a:lnTo>
                  <a:pt x="1142" y="43"/>
                </a:lnTo>
                <a:lnTo>
                  <a:pt x="1147" y="43"/>
                </a:lnTo>
                <a:lnTo>
                  <a:pt x="1152" y="43"/>
                </a:lnTo>
                <a:lnTo>
                  <a:pt x="1152" y="48"/>
                </a:lnTo>
                <a:lnTo>
                  <a:pt x="1156" y="48"/>
                </a:lnTo>
                <a:lnTo>
                  <a:pt x="1161" y="48"/>
                </a:lnTo>
                <a:lnTo>
                  <a:pt x="1161" y="53"/>
                </a:lnTo>
                <a:lnTo>
                  <a:pt x="1166" y="53"/>
                </a:lnTo>
                <a:lnTo>
                  <a:pt x="1171" y="53"/>
                </a:lnTo>
                <a:lnTo>
                  <a:pt x="1171" y="57"/>
                </a:lnTo>
                <a:lnTo>
                  <a:pt x="1176" y="57"/>
                </a:lnTo>
                <a:lnTo>
                  <a:pt x="1180" y="57"/>
                </a:lnTo>
                <a:lnTo>
                  <a:pt x="1185" y="62"/>
                </a:lnTo>
                <a:lnTo>
                  <a:pt x="1190" y="62"/>
                </a:lnTo>
                <a:lnTo>
                  <a:pt x="1195" y="67"/>
                </a:lnTo>
                <a:lnTo>
                  <a:pt x="1200" y="67"/>
                </a:lnTo>
                <a:lnTo>
                  <a:pt x="1204" y="72"/>
                </a:lnTo>
                <a:lnTo>
                  <a:pt x="1209" y="72"/>
                </a:lnTo>
                <a:lnTo>
                  <a:pt x="1214" y="72"/>
                </a:lnTo>
                <a:lnTo>
                  <a:pt x="1214" y="77"/>
                </a:lnTo>
                <a:lnTo>
                  <a:pt x="1219" y="77"/>
                </a:lnTo>
                <a:lnTo>
                  <a:pt x="1224" y="81"/>
                </a:lnTo>
                <a:lnTo>
                  <a:pt x="1228" y="81"/>
                </a:lnTo>
                <a:lnTo>
                  <a:pt x="1233" y="86"/>
                </a:lnTo>
                <a:lnTo>
                  <a:pt x="1238" y="86"/>
                </a:lnTo>
                <a:lnTo>
                  <a:pt x="1243" y="91"/>
                </a:lnTo>
                <a:lnTo>
                  <a:pt x="1248" y="91"/>
                </a:lnTo>
                <a:lnTo>
                  <a:pt x="1252" y="96"/>
                </a:lnTo>
                <a:lnTo>
                  <a:pt x="1257" y="96"/>
                </a:lnTo>
                <a:lnTo>
                  <a:pt x="1262" y="96"/>
                </a:lnTo>
                <a:lnTo>
                  <a:pt x="1262" y="101"/>
                </a:lnTo>
                <a:lnTo>
                  <a:pt x="1267" y="101"/>
                </a:lnTo>
                <a:lnTo>
                  <a:pt x="1272" y="101"/>
                </a:lnTo>
                <a:lnTo>
                  <a:pt x="1272" y="105"/>
                </a:lnTo>
                <a:lnTo>
                  <a:pt x="1277" y="105"/>
                </a:lnTo>
                <a:lnTo>
                  <a:pt x="1281" y="105"/>
                </a:lnTo>
                <a:lnTo>
                  <a:pt x="1281" y="110"/>
                </a:lnTo>
                <a:lnTo>
                  <a:pt x="1286" y="110"/>
                </a:lnTo>
                <a:lnTo>
                  <a:pt x="1291" y="110"/>
                </a:lnTo>
                <a:lnTo>
                  <a:pt x="1296" y="115"/>
                </a:lnTo>
                <a:lnTo>
                  <a:pt x="1301" y="115"/>
                </a:lnTo>
                <a:lnTo>
                  <a:pt x="1305" y="115"/>
                </a:lnTo>
                <a:lnTo>
                  <a:pt x="1305" y="120"/>
                </a:lnTo>
                <a:lnTo>
                  <a:pt x="1310" y="120"/>
                </a:lnTo>
                <a:lnTo>
                  <a:pt x="1315" y="125"/>
                </a:lnTo>
                <a:lnTo>
                  <a:pt x="1320" y="125"/>
                </a:lnTo>
                <a:lnTo>
                  <a:pt x="1325" y="125"/>
                </a:lnTo>
                <a:lnTo>
                  <a:pt x="1325" y="129"/>
                </a:lnTo>
                <a:lnTo>
                  <a:pt x="1329" y="129"/>
                </a:lnTo>
                <a:lnTo>
                  <a:pt x="1334" y="129"/>
                </a:lnTo>
                <a:lnTo>
                  <a:pt x="1334" y="134"/>
                </a:lnTo>
                <a:lnTo>
                  <a:pt x="1339" y="134"/>
                </a:lnTo>
                <a:lnTo>
                  <a:pt x="1339" y="139"/>
                </a:lnTo>
                <a:lnTo>
                  <a:pt x="1344" y="139"/>
                </a:lnTo>
                <a:lnTo>
                  <a:pt x="1349" y="139"/>
                </a:lnTo>
                <a:lnTo>
                  <a:pt x="1353" y="144"/>
                </a:lnTo>
                <a:lnTo>
                  <a:pt x="1358" y="144"/>
                </a:lnTo>
                <a:lnTo>
                  <a:pt x="1363" y="144"/>
                </a:lnTo>
                <a:lnTo>
                  <a:pt x="1363" y="149"/>
                </a:lnTo>
                <a:lnTo>
                  <a:pt x="1368" y="149"/>
                </a:lnTo>
                <a:lnTo>
                  <a:pt x="1373" y="149"/>
                </a:lnTo>
                <a:lnTo>
                  <a:pt x="1373" y="153"/>
                </a:lnTo>
                <a:lnTo>
                  <a:pt x="1377" y="153"/>
                </a:lnTo>
                <a:lnTo>
                  <a:pt x="1382" y="153"/>
                </a:lnTo>
                <a:lnTo>
                  <a:pt x="1382" y="158"/>
                </a:lnTo>
                <a:lnTo>
                  <a:pt x="1387" y="158"/>
                </a:lnTo>
                <a:lnTo>
                  <a:pt x="1392" y="158"/>
                </a:lnTo>
                <a:lnTo>
                  <a:pt x="1392" y="163"/>
                </a:lnTo>
                <a:lnTo>
                  <a:pt x="1397" y="163"/>
                </a:lnTo>
                <a:lnTo>
                  <a:pt x="1401" y="163"/>
                </a:lnTo>
                <a:lnTo>
                  <a:pt x="1406" y="168"/>
                </a:lnTo>
                <a:lnTo>
                  <a:pt x="1411" y="168"/>
                </a:lnTo>
                <a:lnTo>
                  <a:pt x="1416" y="173"/>
                </a:lnTo>
                <a:lnTo>
                  <a:pt x="1421" y="173"/>
                </a:lnTo>
                <a:lnTo>
                  <a:pt x="1425" y="177"/>
                </a:lnTo>
                <a:lnTo>
                  <a:pt x="1430" y="177"/>
                </a:lnTo>
                <a:lnTo>
                  <a:pt x="1435" y="182"/>
                </a:lnTo>
                <a:lnTo>
                  <a:pt x="1440" y="182"/>
                </a:lnTo>
                <a:lnTo>
                  <a:pt x="1445" y="182"/>
                </a:lnTo>
                <a:lnTo>
                  <a:pt x="1445" y="187"/>
                </a:lnTo>
                <a:lnTo>
                  <a:pt x="1449" y="187"/>
                </a:lnTo>
                <a:lnTo>
                  <a:pt x="1449" y="192"/>
                </a:lnTo>
                <a:lnTo>
                  <a:pt x="1454" y="192"/>
                </a:lnTo>
                <a:lnTo>
                  <a:pt x="1459" y="192"/>
                </a:lnTo>
                <a:lnTo>
                  <a:pt x="1464" y="197"/>
                </a:lnTo>
                <a:lnTo>
                  <a:pt x="1469" y="197"/>
                </a:lnTo>
                <a:lnTo>
                  <a:pt x="1473" y="197"/>
                </a:lnTo>
                <a:lnTo>
                  <a:pt x="1473" y="201"/>
                </a:lnTo>
                <a:lnTo>
                  <a:pt x="1478" y="201"/>
                </a:lnTo>
                <a:lnTo>
                  <a:pt x="1483" y="206"/>
                </a:lnTo>
                <a:lnTo>
                  <a:pt x="1488" y="206"/>
                </a:lnTo>
                <a:lnTo>
                  <a:pt x="1493" y="206"/>
                </a:lnTo>
                <a:lnTo>
                  <a:pt x="1493" y="211"/>
                </a:lnTo>
                <a:lnTo>
                  <a:pt x="1497" y="211"/>
                </a:lnTo>
                <a:lnTo>
                  <a:pt x="1502" y="211"/>
                </a:lnTo>
                <a:lnTo>
                  <a:pt x="1502" y="216"/>
                </a:lnTo>
                <a:lnTo>
                  <a:pt x="1507" y="216"/>
                </a:lnTo>
                <a:lnTo>
                  <a:pt x="1512" y="216"/>
                </a:lnTo>
                <a:lnTo>
                  <a:pt x="1517" y="221"/>
                </a:lnTo>
                <a:lnTo>
                  <a:pt x="1521" y="221"/>
                </a:lnTo>
                <a:lnTo>
                  <a:pt x="1521" y="225"/>
                </a:lnTo>
                <a:lnTo>
                  <a:pt x="1526" y="225"/>
                </a:lnTo>
                <a:lnTo>
                  <a:pt x="1531" y="225"/>
                </a:lnTo>
                <a:lnTo>
                  <a:pt x="1536" y="230"/>
                </a:lnTo>
                <a:lnTo>
                  <a:pt x="1541" y="230"/>
                </a:lnTo>
                <a:lnTo>
                  <a:pt x="1545" y="235"/>
                </a:lnTo>
                <a:lnTo>
                  <a:pt x="1550" y="235"/>
                </a:lnTo>
                <a:lnTo>
                  <a:pt x="1555" y="235"/>
                </a:lnTo>
                <a:lnTo>
                  <a:pt x="1555" y="240"/>
                </a:lnTo>
                <a:lnTo>
                  <a:pt x="1560" y="240"/>
                </a:lnTo>
                <a:lnTo>
                  <a:pt x="1565" y="245"/>
                </a:lnTo>
                <a:lnTo>
                  <a:pt x="1569" y="245"/>
                </a:lnTo>
                <a:lnTo>
                  <a:pt x="1574" y="249"/>
                </a:lnTo>
                <a:lnTo>
                  <a:pt x="1579" y="249"/>
                </a:lnTo>
                <a:lnTo>
                  <a:pt x="1584" y="249"/>
                </a:lnTo>
                <a:lnTo>
                  <a:pt x="1584" y="254"/>
                </a:lnTo>
                <a:lnTo>
                  <a:pt x="1589" y="249"/>
                </a:lnTo>
              </a:path>
            </a:pathLst>
          </a:custGeom>
          <a:noFill/>
          <a:ln w="28575">
            <a:solidFill>
              <a:srgbClr val="FFFFFF"/>
            </a:solidFill>
            <a:prstDash val="solid"/>
            <a:round/>
            <a:headEnd/>
            <a:tailEnd/>
          </a:ln>
        </p:spPr>
        <p:txBody>
          <a:bodyPr/>
          <a:lstStyle/>
          <a:p>
            <a:endParaRPr lang="en-US"/>
          </a:p>
        </p:txBody>
      </p:sp>
      <p:pic>
        <p:nvPicPr>
          <p:cNvPr id="24" name="Picture 4" descr="C:\Users\Francine\AppData\Local\Temp\Temporary Internet Files\Content.IE5\2N2KWF5T\MC900433858[1].png"/>
          <p:cNvPicPr>
            <a:picLocks noChangeAspect="1" noChangeArrowheads="1"/>
          </p:cNvPicPr>
          <p:nvPr/>
        </p:nvPicPr>
        <p:blipFill>
          <a:blip r:embed="rId4" cstate="print"/>
          <a:srcRect/>
          <a:stretch>
            <a:fillRect/>
          </a:stretch>
        </p:blipFill>
        <p:spPr bwMode="auto">
          <a:xfrm>
            <a:off x="6019800" y="1600200"/>
            <a:ext cx="685800" cy="685800"/>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60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53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nodeType="withEffect">
                                  <p:stCondLst>
                                    <p:cond delay="530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par>
                                <p:cTn id="14" presetID="10" presetClass="entr" presetSubtype="0" fill="hold" nodeType="withEffect">
                                  <p:stCondLst>
                                    <p:cond delay="53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769"/>
            <a:ext cx="8229600" cy="1143000"/>
          </a:xfrm>
        </p:spPr>
        <p:txBody>
          <a:bodyPr>
            <a:normAutofit fontScale="90000"/>
          </a:bodyPr>
          <a:lstStyle/>
          <a:p>
            <a:r>
              <a:rPr lang="en-US" dirty="0" smtClean="0"/>
              <a:t>Environmental Factors Can Influence the Expression of Physiological Fatigue</a:t>
            </a:r>
            <a:endParaRPr lang="en-US" dirty="0"/>
          </a:p>
        </p:txBody>
      </p:sp>
      <p:grpSp>
        <p:nvGrpSpPr>
          <p:cNvPr id="2" name="Group 7"/>
          <p:cNvGrpSpPr>
            <a:grpSpLocks/>
          </p:cNvGrpSpPr>
          <p:nvPr/>
        </p:nvGrpSpPr>
        <p:grpSpPr bwMode="auto">
          <a:xfrm>
            <a:off x="5135562" y="1524000"/>
            <a:ext cx="2484438" cy="2187575"/>
            <a:chOff x="2916" y="1216"/>
            <a:chExt cx="1565" cy="1336"/>
          </a:xfrm>
        </p:grpSpPr>
        <p:sp>
          <p:nvSpPr>
            <p:cNvPr id="10" name="Oval 8"/>
            <p:cNvSpPr>
              <a:spLocks noChangeArrowheads="1"/>
            </p:cNvSpPr>
            <p:nvPr/>
          </p:nvSpPr>
          <p:spPr bwMode="auto">
            <a:xfrm>
              <a:off x="2916" y="1216"/>
              <a:ext cx="1565" cy="1336"/>
            </a:xfrm>
            <a:prstGeom prst="ellipse">
              <a:avLst/>
            </a:prstGeom>
            <a:solidFill>
              <a:srgbClr val="618FFD"/>
            </a:solidFill>
            <a:ln w="12700">
              <a:solidFill>
                <a:schemeClr val="tx1"/>
              </a:solidFill>
              <a:round/>
              <a:headEnd/>
              <a:tailEnd/>
            </a:ln>
          </p:spPr>
          <p:txBody>
            <a:bodyPr wrap="none" anchor="ctr"/>
            <a:lstStyle/>
            <a:p>
              <a:endParaRPr lang="en-US"/>
            </a:p>
          </p:txBody>
        </p:sp>
        <p:sp>
          <p:nvSpPr>
            <p:cNvPr id="11" name="Rectangle 9"/>
            <p:cNvSpPr>
              <a:spLocks noChangeArrowheads="1"/>
            </p:cNvSpPr>
            <p:nvPr/>
          </p:nvSpPr>
          <p:spPr bwMode="auto">
            <a:xfrm>
              <a:off x="2983" y="1633"/>
              <a:ext cx="1462" cy="24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smtClean="0"/>
                <a:t>SLEEP HISTORY</a:t>
              </a:r>
              <a:endParaRPr lang="en-US" sz="2000" b="1" dirty="0"/>
            </a:p>
          </p:txBody>
        </p:sp>
      </p:grpSp>
      <p:grpSp>
        <p:nvGrpSpPr>
          <p:cNvPr id="3" name="Group 31"/>
          <p:cNvGrpSpPr/>
          <p:nvPr/>
        </p:nvGrpSpPr>
        <p:grpSpPr>
          <a:xfrm>
            <a:off x="1475232" y="1524000"/>
            <a:ext cx="2487168" cy="2187575"/>
            <a:chOff x="1475232" y="1524000"/>
            <a:chExt cx="2487168" cy="2187575"/>
          </a:xfrm>
        </p:grpSpPr>
        <p:grpSp>
          <p:nvGrpSpPr>
            <p:cNvPr id="5" name="Group 4"/>
            <p:cNvGrpSpPr>
              <a:grpSpLocks/>
            </p:cNvGrpSpPr>
            <p:nvPr/>
          </p:nvGrpSpPr>
          <p:grpSpPr bwMode="auto">
            <a:xfrm>
              <a:off x="1475232" y="1524000"/>
              <a:ext cx="2487168" cy="2187575"/>
              <a:chOff x="1204" y="1216"/>
              <a:chExt cx="1492" cy="1336"/>
            </a:xfrm>
          </p:grpSpPr>
          <p:sp>
            <p:nvSpPr>
              <p:cNvPr id="6" name="Oval 5"/>
              <p:cNvSpPr>
                <a:spLocks noChangeArrowheads="1"/>
              </p:cNvSpPr>
              <p:nvPr/>
            </p:nvSpPr>
            <p:spPr bwMode="auto">
              <a:xfrm>
                <a:off x="1204" y="1216"/>
                <a:ext cx="1492" cy="1336"/>
              </a:xfrm>
              <a:prstGeom prst="ellipse">
                <a:avLst/>
              </a:prstGeom>
              <a:solidFill>
                <a:srgbClr val="F3FA05"/>
              </a:solidFill>
              <a:ln w="12700">
                <a:solidFill>
                  <a:schemeClr val="tx1"/>
                </a:solidFill>
                <a:round/>
                <a:headEnd/>
                <a:tailEnd/>
              </a:ln>
            </p:spPr>
            <p:txBody>
              <a:bodyPr wrap="none" anchor="ctr"/>
              <a:lstStyle/>
              <a:p>
                <a:endParaRPr lang="en-US"/>
              </a:p>
            </p:txBody>
          </p:sp>
          <p:sp>
            <p:nvSpPr>
              <p:cNvPr id="7" name="Rectangle 6"/>
              <p:cNvSpPr>
                <a:spLocks noChangeArrowheads="1"/>
              </p:cNvSpPr>
              <p:nvPr/>
            </p:nvSpPr>
            <p:spPr bwMode="auto">
              <a:xfrm>
                <a:off x="1321" y="1633"/>
                <a:ext cx="1270" cy="24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smtClean="0"/>
                  <a:t>BODY CLOCK</a:t>
                </a:r>
                <a:endParaRPr lang="en-US" sz="2000" b="1" dirty="0"/>
              </a:p>
            </p:txBody>
          </p:sp>
        </p:grpSp>
        <p:pic>
          <p:nvPicPr>
            <p:cNvPr id="8" name="Picture 3" descr="C:\Users\Francine\AppData\Local\Temp\Temporary Internet Files\Content.IE5\3AN6MCQD\MC900432602[1].png"/>
            <p:cNvPicPr>
              <a:picLocks noChangeAspect="1" noChangeArrowheads="1"/>
            </p:cNvPicPr>
            <p:nvPr/>
          </p:nvPicPr>
          <p:blipFill>
            <a:blip r:embed="rId3" cstate="print"/>
            <a:srcRect/>
            <a:stretch>
              <a:fillRect/>
            </a:stretch>
          </p:blipFill>
          <p:spPr bwMode="auto">
            <a:xfrm>
              <a:off x="2362200" y="1600200"/>
              <a:ext cx="685800" cy="685800"/>
            </a:xfrm>
            <a:prstGeom prst="rect">
              <a:avLst/>
            </a:prstGeom>
            <a:noFill/>
          </p:spPr>
        </p:pic>
        <p:sp>
          <p:nvSpPr>
            <p:cNvPr id="12" name="Freeform 21"/>
            <p:cNvSpPr>
              <a:spLocks/>
            </p:cNvSpPr>
            <p:nvPr/>
          </p:nvSpPr>
          <p:spPr bwMode="auto">
            <a:xfrm>
              <a:off x="1752600" y="2659062"/>
              <a:ext cx="1905000" cy="617538"/>
            </a:xfrm>
            <a:custGeom>
              <a:avLst/>
              <a:gdLst>
                <a:gd name="T0" fmla="*/ 32288 w 1416"/>
                <a:gd name="T1" fmla="*/ 312738 h 389"/>
                <a:gd name="T2" fmla="*/ 64576 w 1416"/>
                <a:gd name="T3" fmla="*/ 412750 h 389"/>
                <a:gd name="T4" fmla="*/ 96864 w 1416"/>
                <a:gd name="T5" fmla="*/ 503238 h 389"/>
                <a:gd name="T6" fmla="*/ 129153 w 1416"/>
                <a:gd name="T7" fmla="*/ 573088 h 389"/>
                <a:gd name="T8" fmla="*/ 161441 w 1416"/>
                <a:gd name="T9" fmla="*/ 611188 h 389"/>
                <a:gd name="T10" fmla="*/ 193729 w 1416"/>
                <a:gd name="T11" fmla="*/ 617538 h 389"/>
                <a:gd name="T12" fmla="*/ 226017 w 1416"/>
                <a:gd name="T13" fmla="*/ 595313 h 389"/>
                <a:gd name="T14" fmla="*/ 258305 w 1416"/>
                <a:gd name="T15" fmla="*/ 541338 h 389"/>
                <a:gd name="T16" fmla="*/ 297320 w 1416"/>
                <a:gd name="T17" fmla="*/ 481013 h 389"/>
                <a:gd name="T18" fmla="*/ 329608 w 1416"/>
                <a:gd name="T19" fmla="*/ 404813 h 389"/>
                <a:gd name="T20" fmla="*/ 361896 w 1416"/>
                <a:gd name="T21" fmla="*/ 336550 h 389"/>
                <a:gd name="T22" fmla="*/ 394184 w 1416"/>
                <a:gd name="T23" fmla="*/ 282575 h 389"/>
                <a:gd name="T24" fmla="*/ 426472 w 1416"/>
                <a:gd name="T25" fmla="*/ 244475 h 389"/>
                <a:gd name="T26" fmla="*/ 458761 w 1416"/>
                <a:gd name="T27" fmla="*/ 222250 h 389"/>
                <a:gd name="T28" fmla="*/ 491049 w 1416"/>
                <a:gd name="T29" fmla="*/ 214313 h 389"/>
                <a:gd name="T30" fmla="*/ 523337 w 1416"/>
                <a:gd name="T31" fmla="*/ 214313 h 389"/>
                <a:gd name="T32" fmla="*/ 562352 w 1416"/>
                <a:gd name="T33" fmla="*/ 222250 h 389"/>
                <a:gd name="T34" fmla="*/ 594640 w 1416"/>
                <a:gd name="T35" fmla="*/ 214313 h 389"/>
                <a:gd name="T36" fmla="*/ 626928 w 1416"/>
                <a:gd name="T37" fmla="*/ 198438 h 389"/>
                <a:gd name="T38" fmla="*/ 659216 w 1416"/>
                <a:gd name="T39" fmla="*/ 168275 h 389"/>
                <a:gd name="T40" fmla="*/ 691504 w 1416"/>
                <a:gd name="T41" fmla="*/ 130175 h 389"/>
                <a:gd name="T42" fmla="*/ 723792 w 1416"/>
                <a:gd name="T43" fmla="*/ 84138 h 389"/>
                <a:gd name="T44" fmla="*/ 756081 w 1416"/>
                <a:gd name="T45" fmla="*/ 38100 h 389"/>
                <a:gd name="T46" fmla="*/ 788369 w 1416"/>
                <a:gd name="T47" fmla="*/ 7938 h 389"/>
                <a:gd name="T48" fmla="*/ 827384 w 1416"/>
                <a:gd name="T49" fmla="*/ 0 h 389"/>
                <a:gd name="T50" fmla="*/ 859672 w 1416"/>
                <a:gd name="T51" fmla="*/ 15875 h 389"/>
                <a:gd name="T52" fmla="*/ 891960 w 1416"/>
                <a:gd name="T53" fmla="*/ 61913 h 389"/>
                <a:gd name="T54" fmla="*/ 924248 w 1416"/>
                <a:gd name="T55" fmla="*/ 138113 h 389"/>
                <a:gd name="T56" fmla="*/ 956536 w 1416"/>
                <a:gd name="T57" fmla="*/ 228600 h 389"/>
                <a:gd name="T58" fmla="*/ 988824 w 1416"/>
                <a:gd name="T59" fmla="*/ 336550 h 389"/>
                <a:gd name="T60" fmla="*/ 1021112 w 1416"/>
                <a:gd name="T61" fmla="*/ 434975 h 389"/>
                <a:gd name="T62" fmla="*/ 1053400 w 1416"/>
                <a:gd name="T63" fmla="*/ 519113 h 389"/>
                <a:gd name="T64" fmla="*/ 1085689 w 1416"/>
                <a:gd name="T65" fmla="*/ 579438 h 389"/>
                <a:gd name="T66" fmla="*/ 1123358 w 1416"/>
                <a:gd name="T67" fmla="*/ 617538 h 389"/>
                <a:gd name="T68" fmla="*/ 1155646 w 1416"/>
                <a:gd name="T69" fmla="*/ 617538 h 389"/>
                <a:gd name="T70" fmla="*/ 1187934 w 1416"/>
                <a:gd name="T71" fmla="*/ 587375 h 389"/>
                <a:gd name="T72" fmla="*/ 1220222 w 1416"/>
                <a:gd name="T73" fmla="*/ 533400 h 389"/>
                <a:gd name="T74" fmla="*/ 1252510 w 1416"/>
                <a:gd name="T75" fmla="*/ 465138 h 389"/>
                <a:gd name="T76" fmla="*/ 1284799 w 1416"/>
                <a:gd name="T77" fmla="*/ 388938 h 389"/>
                <a:gd name="T78" fmla="*/ 1317087 w 1416"/>
                <a:gd name="T79" fmla="*/ 328613 h 389"/>
                <a:gd name="T80" fmla="*/ 1356102 w 1416"/>
                <a:gd name="T81" fmla="*/ 274638 h 389"/>
                <a:gd name="T82" fmla="*/ 1388390 w 1416"/>
                <a:gd name="T83" fmla="*/ 236538 h 389"/>
                <a:gd name="T84" fmla="*/ 1420678 w 1416"/>
                <a:gd name="T85" fmla="*/ 222250 h 389"/>
                <a:gd name="T86" fmla="*/ 1452966 w 1416"/>
                <a:gd name="T87" fmla="*/ 214313 h 389"/>
                <a:gd name="T88" fmla="*/ 1485254 w 1416"/>
                <a:gd name="T89" fmla="*/ 214313 h 389"/>
                <a:gd name="T90" fmla="*/ 1517543 w 1416"/>
                <a:gd name="T91" fmla="*/ 214313 h 389"/>
                <a:gd name="T92" fmla="*/ 1549831 w 1416"/>
                <a:gd name="T93" fmla="*/ 214313 h 389"/>
                <a:gd name="T94" fmla="*/ 1582119 w 1416"/>
                <a:gd name="T95" fmla="*/ 190500 h 389"/>
                <a:gd name="T96" fmla="*/ 1621134 w 1416"/>
                <a:gd name="T97" fmla="*/ 160338 h 389"/>
                <a:gd name="T98" fmla="*/ 1653422 w 1416"/>
                <a:gd name="T99" fmla="*/ 122238 h 389"/>
                <a:gd name="T100" fmla="*/ 1685710 w 1416"/>
                <a:gd name="T101" fmla="*/ 76200 h 389"/>
                <a:gd name="T102" fmla="*/ 1717998 w 1416"/>
                <a:gd name="T103" fmla="*/ 31750 h 389"/>
                <a:gd name="T104" fmla="*/ 1750286 w 1416"/>
                <a:gd name="T105" fmla="*/ 7938 h 389"/>
                <a:gd name="T106" fmla="*/ 1782574 w 1416"/>
                <a:gd name="T107" fmla="*/ 0 h 389"/>
                <a:gd name="T108" fmla="*/ 1814862 w 1416"/>
                <a:gd name="T109" fmla="*/ 23813 h 389"/>
                <a:gd name="T110" fmla="*/ 1847150 w 1416"/>
                <a:gd name="T111" fmla="*/ 76200 h 389"/>
                <a:gd name="T112" fmla="*/ 1886165 w 1416"/>
                <a:gd name="T113" fmla="*/ 152400 h 3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6"/>
                <a:gd name="T172" fmla="*/ 0 h 389"/>
                <a:gd name="T173" fmla="*/ 1416 w 1416"/>
                <a:gd name="T174" fmla="*/ 389 h 3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6" h="389">
                  <a:moveTo>
                    <a:pt x="0" y="140"/>
                  </a:moveTo>
                  <a:lnTo>
                    <a:pt x="0" y="144"/>
                  </a:lnTo>
                  <a:lnTo>
                    <a:pt x="5" y="149"/>
                  </a:lnTo>
                  <a:lnTo>
                    <a:pt x="5" y="159"/>
                  </a:lnTo>
                  <a:lnTo>
                    <a:pt x="10" y="164"/>
                  </a:lnTo>
                  <a:lnTo>
                    <a:pt x="15" y="168"/>
                  </a:lnTo>
                  <a:lnTo>
                    <a:pt x="15" y="178"/>
                  </a:lnTo>
                  <a:lnTo>
                    <a:pt x="19" y="183"/>
                  </a:lnTo>
                  <a:lnTo>
                    <a:pt x="19" y="188"/>
                  </a:lnTo>
                  <a:lnTo>
                    <a:pt x="24" y="197"/>
                  </a:lnTo>
                  <a:lnTo>
                    <a:pt x="24" y="202"/>
                  </a:lnTo>
                  <a:lnTo>
                    <a:pt x="29" y="212"/>
                  </a:lnTo>
                  <a:lnTo>
                    <a:pt x="29" y="216"/>
                  </a:lnTo>
                  <a:lnTo>
                    <a:pt x="34" y="221"/>
                  </a:lnTo>
                  <a:lnTo>
                    <a:pt x="34" y="226"/>
                  </a:lnTo>
                  <a:lnTo>
                    <a:pt x="39" y="236"/>
                  </a:lnTo>
                  <a:lnTo>
                    <a:pt x="39" y="240"/>
                  </a:lnTo>
                  <a:lnTo>
                    <a:pt x="43" y="245"/>
                  </a:lnTo>
                  <a:lnTo>
                    <a:pt x="43" y="255"/>
                  </a:lnTo>
                  <a:lnTo>
                    <a:pt x="48" y="260"/>
                  </a:lnTo>
                  <a:lnTo>
                    <a:pt x="48" y="264"/>
                  </a:lnTo>
                  <a:lnTo>
                    <a:pt x="53" y="274"/>
                  </a:lnTo>
                  <a:lnTo>
                    <a:pt x="53" y="279"/>
                  </a:lnTo>
                  <a:lnTo>
                    <a:pt x="58" y="284"/>
                  </a:lnTo>
                  <a:lnTo>
                    <a:pt x="58" y="288"/>
                  </a:lnTo>
                  <a:lnTo>
                    <a:pt x="63" y="293"/>
                  </a:lnTo>
                  <a:lnTo>
                    <a:pt x="63" y="303"/>
                  </a:lnTo>
                  <a:lnTo>
                    <a:pt x="67" y="308"/>
                  </a:lnTo>
                  <a:lnTo>
                    <a:pt x="67" y="312"/>
                  </a:lnTo>
                  <a:lnTo>
                    <a:pt x="72" y="317"/>
                  </a:lnTo>
                  <a:lnTo>
                    <a:pt x="72" y="322"/>
                  </a:lnTo>
                  <a:lnTo>
                    <a:pt x="77" y="327"/>
                  </a:lnTo>
                  <a:lnTo>
                    <a:pt x="77" y="332"/>
                  </a:lnTo>
                  <a:lnTo>
                    <a:pt x="82" y="336"/>
                  </a:lnTo>
                  <a:lnTo>
                    <a:pt x="82" y="341"/>
                  </a:lnTo>
                  <a:lnTo>
                    <a:pt x="87" y="346"/>
                  </a:lnTo>
                  <a:lnTo>
                    <a:pt x="87" y="351"/>
                  </a:lnTo>
                  <a:lnTo>
                    <a:pt x="91" y="351"/>
                  </a:lnTo>
                  <a:lnTo>
                    <a:pt x="91" y="356"/>
                  </a:lnTo>
                  <a:lnTo>
                    <a:pt x="96" y="361"/>
                  </a:lnTo>
                  <a:lnTo>
                    <a:pt x="96" y="365"/>
                  </a:lnTo>
                  <a:lnTo>
                    <a:pt x="101" y="365"/>
                  </a:lnTo>
                  <a:lnTo>
                    <a:pt x="101" y="370"/>
                  </a:lnTo>
                  <a:lnTo>
                    <a:pt x="106" y="375"/>
                  </a:lnTo>
                  <a:lnTo>
                    <a:pt x="111" y="380"/>
                  </a:lnTo>
                  <a:lnTo>
                    <a:pt x="115" y="380"/>
                  </a:lnTo>
                  <a:lnTo>
                    <a:pt x="120" y="385"/>
                  </a:lnTo>
                  <a:lnTo>
                    <a:pt x="125" y="385"/>
                  </a:lnTo>
                  <a:lnTo>
                    <a:pt x="125" y="389"/>
                  </a:lnTo>
                  <a:lnTo>
                    <a:pt x="130" y="389"/>
                  </a:lnTo>
                  <a:lnTo>
                    <a:pt x="135" y="389"/>
                  </a:lnTo>
                  <a:lnTo>
                    <a:pt x="139" y="389"/>
                  </a:lnTo>
                  <a:lnTo>
                    <a:pt x="144" y="389"/>
                  </a:lnTo>
                  <a:lnTo>
                    <a:pt x="149" y="389"/>
                  </a:lnTo>
                  <a:lnTo>
                    <a:pt x="154" y="385"/>
                  </a:lnTo>
                  <a:lnTo>
                    <a:pt x="159" y="385"/>
                  </a:lnTo>
                  <a:lnTo>
                    <a:pt x="163" y="380"/>
                  </a:lnTo>
                  <a:lnTo>
                    <a:pt x="168" y="375"/>
                  </a:lnTo>
                  <a:lnTo>
                    <a:pt x="173" y="370"/>
                  </a:lnTo>
                  <a:lnTo>
                    <a:pt x="178" y="365"/>
                  </a:lnTo>
                  <a:lnTo>
                    <a:pt x="178" y="361"/>
                  </a:lnTo>
                  <a:lnTo>
                    <a:pt x="183" y="361"/>
                  </a:lnTo>
                  <a:lnTo>
                    <a:pt x="183" y="356"/>
                  </a:lnTo>
                  <a:lnTo>
                    <a:pt x="187" y="351"/>
                  </a:lnTo>
                  <a:lnTo>
                    <a:pt x="192" y="346"/>
                  </a:lnTo>
                  <a:lnTo>
                    <a:pt x="192" y="341"/>
                  </a:lnTo>
                  <a:lnTo>
                    <a:pt x="197" y="336"/>
                  </a:lnTo>
                  <a:lnTo>
                    <a:pt x="202" y="332"/>
                  </a:lnTo>
                  <a:lnTo>
                    <a:pt x="202" y="327"/>
                  </a:lnTo>
                  <a:lnTo>
                    <a:pt x="207" y="322"/>
                  </a:lnTo>
                  <a:lnTo>
                    <a:pt x="207" y="317"/>
                  </a:lnTo>
                  <a:lnTo>
                    <a:pt x="211" y="312"/>
                  </a:lnTo>
                  <a:lnTo>
                    <a:pt x="216" y="303"/>
                  </a:lnTo>
                  <a:lnTo>
                    <a:pt x="221" y="303"/>
                  </a:lnTo>
                  <a:lnTo>
                    <a:pt x="221" y="298"/>
                  </a:lnTo>
                  <a:lnTo>
                    <a:pt x="226" y="293"/>
                  </a:lnTo>
                  <a:lnTo>
                    <a:pt x="226" y="288"/>
                  </a:lnTo>
                  <a:lnTo>
                    <a:pt x="231" y="284"/>
                  </a:lnTo>
                  <a:lnTo>
                    <a:pt x="231" y="279"/>
                  </a:lnTo>
                  <a:lnTo>
                    <a:pt x="235" y="274"/>
                  </a:lnTo>
                  <a:lnTo>
                    <a:pt x="235" y="269"/>
                  </a:lnTo>
                  <a:lnTo>
                    <a:pt x="240" y="264"/>
                  </a:lnTo>
                  <a:lnTo>
                    <a:pt x="240" y="260"/>
                  </a:lnTo>
                  <a:lnTo>
                    <a:pt x="245" y="255"/>
                  </a:lnTo>
                  <a:lnTo>
                    <a:pt x="245" y="250"/>
                  </a:lnTo>
                  <a:lnTo>
                    <a:pt x="250" y="245"/>
                  </a:lnTo>
                  <a:lnTo>
                    <a:pt x="250" y="240"/>
                  </a:lnTo>
                  <a:lnTo>
                    <a:pt x="255" y="236"/>
                  </a:lnTo>
                  <a:lnTo>
                    <a:pt x="259" y="231"/>
                  </a:lnTo>
                  <a:lnTo>
                    <a:pt x="259" y="226"/>
                  </a:lnTo>
                  <a:lnTo>
                    <a:pt x="264" y="221"/>
                  </a:lnTo>
                  <a:lnTo>
                    <a:pt x="264" y="216"/>
                  </a:lnTo>
                  <a:lnTo>
                    <a:pt x="269" y="212"/>
                  </a:lnTo>
                  <a:lnTo>
                    <a:pt x="274" y="207"/>
                  </a:lnTo>
                  <a:lnTo>
                    <a:pt x="274" y="202"/>
                  </a:lnTo>
                  <a:lnTo>
                    <a:pt x="279" y="197"/>
                  </a:lnTo>
                  <a:lnTo>
                    <a:pt x="279" y="192"/>
                  </a:lnTo>
                  <a:lnTo>
                    <a:pt x="283" y="192"/>
                  </a:lnTo>
                  <a:lnTo>
                    <a:pt x="283" y="188"/>
                  </a:lnTo>
                  <a:lnTo>
                    <a:pt x="288" y="183"/>
                  </a:lnTo>
                  <a:lnTo>
                    <a:pt x="293" y="178"/>
                  </a:lnTo>
                  <a:lnTo>
                    <a:pt x="298" y="173"/>
                  </a:lnTo>
                  <a:lnTo>
                    <a:pt x="298" y="168"/>
                  </a:lnTo>
                  <a:lnTo>
                    <a:pt x="303" y="168"/>
                  </a:lnTo>
                  <a:lnTo>
                    <a:pt x="303" y="164"/>
                  </a:lnTo>
                  <a:lnTo>
                    <a:pt x="307" y="164"/>
                  </a:lnTo>
                  <a:lnTo>
                    <a:pt x="307" y="159"/>
                  </a:lnTo>
                  <a:lnTo>
                    <a:pt x="312" y="159"/>
                  </a:lnTo>
                  <a:lnTo>
                    <a:pt x="317" y="154"/>
                  </a:lnTo>
                  <a:lnTo>
                    <a:pt x="322" y="154"/>
                  </a:lnTo>
                  <a:lnTo>
                    <a:pt x="322" y="149"/>
                  </a:lnTo>
                  <a:lnTo>
                    <a:pt x="327" y="149"/>
                  </a:lnTo>
                  <a:lnTo>
                    <a:pt x="331" y="149"/>
                  </a:lnTo>
                  <a:lnTo>
                    <a:pt x="331" y="144"/>
                  </a:lnTo>
                  <a:lnTo>
                    <a:pt x="336" y="144"/>
                  </a:lnTo>
                  <a:lnTo>
                    <a:pt x="341" y="140"/>
                  </a:lnTo>
                  <a:lnTo>
                    <a:pt x="346" y="140"/>
                  </a:lnTo>
                  <a:lnTo>
                    <a:pt x="351" y="140"/>
                  </a:lnTo>
                  <a:lnTo>
                    <a:pt x="355" y="140"/>
                  </a:lnTo>
                  <a:lnTo>
                    <a:pt x="355" y="135"/>
                  </a:lnTo>
                  <a:lnTo>
                    <a:pt x="360" y="135"/>
                  </a:lnTo>
                  <a:lnTo>
                    <a:pt x="365" y="135"/>
                  </a:lnTo>
                  <a:lnTo>
                    <a:pt x="370" y="135"/>
                  </a:lnTo>
                  <a:lnTo>
                    <a:pt x="375" y="135"/>
                  </a:lnTo>
                  <a:lnTo>
                    <a:pt x="379" y="135"/>
                  </a:lnTo>
                  <a:lnTo>
                    <a:pt x="384" y="135"/>
                  </a:lnTo>
                  <a:lnTo>
                    <a:pt x="389" y="135"/>
                  </a:lnTo>
                  <a:lnTo>
                    <a:pt x="394" y="135"/>
                  </a:lnTo>
                  <a:lnTo>
                    <a:pt x="399" y="135"/>
                  </a:lnTo>
                  <a:lnTo>
                    <a:pt x="403" y="135"/>
                  </a:lnTo>
                  <a:lnTo>
                    <a:pt x="408" y="135"/>
                  </a:lnTo>
                  <a:lnTo>
                    <a:pt x="413" y="140"/>
                  </a:lnTo>
                  <a:lnTo>
                    <a:pt x="418" y="140"/>
                  </a:lnTo>
                  <a:lnTo>
                    <a:pt x="418" y="135"/>
                  </a:lnTo>
                  <a:lnTo>
                    <a:pt x="423" y="135"/>
                  </a:lnTo>
                  <a:lnTo>
                    <a:pt x="427" y="135"/>
                  </a:lnTo>
                  <a:lnTo>
                    <a:pt x="432" y="135"/>
                  </a:lnTo>
                  <a:lnTo>
                    <a:pt x="437" y="135"/>
                  </a:lnTo>
                  <a:lnTo>
                    <a:pt x="442" y="135"/>
                  </a:lnTo>
                  <a:lnTo>
                    <a:pt x="447" y="135"/>
                  </a:lnTo>
                  <a:lnTo>
                    <a:pt x="447" y="130"/>
                  </a:lnTo>
                  <a:lnTo>
                    <a:pt x="451" y="130"/>
                  </a:lnTo>
                  <a:lnTo>
                    <a:pt x="456" y="130"/>
                  </a:lnTo>
                  <a:lnTo>
                    <a:pt x="461" y="125"/>
                  </a:lnTo>
                  <a:lnTo>
                    <a:pt x="466" y="125"/>
                  </a:lnTo>
                  <a:lnTo>
                    <a:pt x="471" y="120"/>
                  </a:lnTo>
                  <a:lnTo>
                    <a:pt x="475" y="120"/>
                  </a:lnTo>
                  <a:lnTo>
                    <a:pt x="475" y="116"/>
                  </a:lnTo>
                  <a:lnTo>
                    <a:pt x="480" y="116"/>
                  </a:lnTo>
                  <a:lnTo>
                    <a:pt x="480" y="111"/>
                  </a:lnTo>
                  <a:lnTo>
                    <a:pt x="485" y="111"/>
                  </a:lnTo>
                  <a:lnTo>
                    <a:pt x="490" y="106"/>
                  </a:lnTo>
                  <a:lnTo>
                    <a:pt x="495" y="101"/>
                  </a:lnTo>
                  <a:lnTo>
                    <a:pt x="499" y="96"/>
                  </a:lnTo>
                  <a:lnTo>
                    <a:pt x="504" y="92"/>
                  </a:lnTo>
                  <a:lnTo>
                    <a:pt x="509" y="87"/>
                  </a:lnTo>
                  <a:lnTo>
                    <a:pt x="514" y="82"/>
                  </a:lnTo>
                  <a:lnTo>
                    <a:pt x="519" y="77"/>
                  </a:lnTo>
                  <a:lnTo>
                    <a:pt x="523" y="72"/>
                  </a:lnTo>
                  <a:lnTo>
                    <a:pt x="528" y="68"/>
                  </a:lnTo>
                  <a:lnTo>
                    <a:pt x="528" y="63"/>
                  </a:lnTo>
                  <a:lnTo>
                    <a:pt x="533" y="63"/>
                  </a:lnTo>
                  <a:lnTo>
                    <a:pt x="533" y="58"/>
                  </a:lnTo>
                  <a:lnTo>
                    <a:pt x="538" y="58"/>
                  </a:lnTo>
                  <a:lnTo>
                    <a:pt x="538" y="53"/>
                  </a:lnTo>
                  <a:lnTo>
                    <a:pt x="543" y="48"/>
                  </a:lnTo>
                  <a:lnTo>
                    <a:pt x="547" y="44"/>
                  </a:lnTo>
                  <a:lnTo>
                    <a:pt x="552" y="39"/>
                  </a:lnTo>
                  <a:lnTo>
                    <a:pt x="557" y="34"/>
                  </a:lnTo>
                  <a:lnTo>
                    <a:pt x="557" y="29"/>
                  </a:lnTo>
                  <a:lnTo>
                    <a:pt x="562" y="29"/>
                  </a:lnTo>
                  <a:lnTo>
                    <a:pt x="562" y="24"/>
                  </a:lnTo>
                  <a:lnTo>
                    <a:pt x="567" y="24"/>
                  </a:lnTo>
                  <a:lnTo>
                    <a:pt x="567" y="20"/>
                  </a:lnTo>
                  <a:lnTo>
                    <a:pt x="571" y="20"/>
                  </a:lnTo>
                  <a:lnTo>
                    <a:pt x="576" y="15"/>
                  </a:lnTo>
                  <a:lnTo>
                    <a:pt x="581" y="10"/>
                  </a:lnTo>
                  <a:lnTo>
                    <a:pt x="586" y="10"/>
                  </a:lnTo>
                  <a:lnTo>
                    <a:pt x="586" y="5"/>
                  </a:lnTo>
                  <a:lnTo>
                    <a:pt x="591" y="5"/>
                  </a:lnTo>
                  <a:lnTo>
                    <a:pt x="595" y="5"/>
                  </a:lnTo>
                  <a:lnTo>
                    <a:pt x="600" y="0"/>
                  </a:lnTo>
                  <a:lnTo>
                    <a:pt x="605" y="0"/>
                  </a:lnTo>
                  <a:lnTo>
                    <a:pt x="610" y="0"/>
                  </a:lnTo>
                  <a:lnTo>
                    <a:pt x="615" y="0"/>
                  </a:lnTo>
                  <a:lnTo>
                    <a:pt x="619" y="0"/>
                  </a:lnTo>
                  <a:lnTo>
                    <a:pt x="624" y="5"/>
                  </a:lnTo>
                  <a:lnTo>
                    <a:pt x="629" y="5"/>
                  </a:lnTo>
                  <a:lnTo>
                    <a:pt x="634" y="10"/>
                  </a:lnTo>
                  <a:lnTo>
                    <a:pt x="639" y="10"/>
                  </a:lnTo>
                  <a:lnTo>
                    <a:pt x="639" y="15"/>
                  </a:lnTo>
                  <a:lnTo>
                    <a:pt x="643" y="15"/>
                  </a:lnTo>
                  <a:lnTo>
                    <a:pt x="643" y="20"/>
                  </a:lnTo>
                  <a:lnTo>
                    <a:pt x="648" y="20"/>
                  </a:lnTo>
                  <a:lnTo>
                    <a:pt x="648" y="24"/>
                  </a:lnTo>
                  <a:lnTo>
                    <a:pt x="653" y="24"/>
                  </a:lnTo>
                  <a:lnTo>
                    <a:pt x="653" y="29"/>
                  </a:lnTo>
                  <a:lnTo>
                    <a:pt x="658" y="34"/>
                  </a:lnTo>
                  <a:lnTo>
                    <a:pt x="658" y="39"/>
                  </a:lnTo>
                  <a:lnTo>
                    <a:pt x="663" y="39"/>
                  </a:lnTo>
                  <a:lnTo>
                    <a:pt x="663" y="44"/>
                  </a:lnTo>
                  <a:lnTo>
                    <a:pt x="667" y="48"/>
                  </a:lnTo>
                  <a:lnTo>
                    <a:pt x="667" y="53"/>
                  </a:lnTo>
                  <a:lnTo>
                    <a:pt x="672" y="58"/>
                  </a:lnTo>
                  <a:lnTo>
                    <a:pt x="672" y="63"/>
                  </a:lnTo>
                  <a:lnTo>
                    <a:pt x="677" y="68"/>
                  </a:lnTo>
                  <a:lnTo>
                    <a:pt x="677" y="72"/>
                  </a:lnTo>
                  <a:lnTo>
                    <a:pt x="682" y="77"/>
                  </a:lnTo>
                  <a:lnTo>
                    <a:pt x="682" y="82"/>
                  </a:lnTo>
                  <a:lnTo>
                    <a:pt x="687" y="87"/>
                  </a:lnTo>
                  <a:lnTo>
                    <a:pt x="687" y="92"/>
                  </a:lnTo>
                  <a:lnTo>
                    <a:pt x="691" y="96"/>
                  </a:lnTo>
                  <a:lnTo>
                    <a:pt x="691" y="101"/>
                  </a:lnTo>
                  <a:lnTo>
                    <a:pt x="696" y="106"/>
                  </a:lnTo>
                  <a:lnTo>
                    <a:pt x="696" y="116"/>
                  </a:lnTo>
                  <a:lnTo>
                    <a:pt x="701" y="120"/>
                  </a:lnTo>
                  <a:lnTo>
                    <a:pt x="701" y="125"/>
                  </a:lnTo>
                  <a:lnTo>
                    <a:pt x="706" y="130"/>
                  </a:lnTo>
                  <a:lnTo>
                    <a:pt x="711" y="140"/>
                  </a:lnTo>
                  <a:lnTo>
                    <a:pt x="711" y="144"/>
                  </a:lnTo>
                  <a:lnTo>
                    <a:pt x="715" y="149"/>
                  </a:lnTo>
                  <a:lnTo>
                    <a:pt x="715" y="159"/>
                  </a:lnTo>
                  <a:lnTo>
                    <a:pt x="720" y="164"/>
                  </a:lnTo>
                  <a:lnTo>
                    <a:pt x="720" y="168"/>
                  </a:lnTo>
                  <a:lnTo>
                    <a:pt x="725" y="178"/>
                  </a:lnTo>
                  <a:lnTo>
                    <a:pt x="725" y="183"/>
                  </a:lnTo>
                  <a:lnTo>
                    <a:pt x="730" y="188"/>
                  </a:lnTo>
                  <a:lnTo>
                    <a:pt x="730" y="197"/>
                  </a:lnTo>
                  <a:lnTo>
                    <a:pt x="735" y="202"/>
                  </a:lnTo>
                  <a:lnTo>
                    <a:pt x="735" y="212"/>
                  </a:lnTo>
                  <a:lnTo>
                    <a:pt x="739" y="216"/>
                  </a:lnTo>
                  <a:lnTo>
                    <a:pt x="739" y="221"/>
                  </a:lnTo>
                  <a:lnTo>
                    <a:pt x="744" y="226"/>
                  </a:lnTo>
                  <a:lnTo>
                    <a:pt x="744" y="236"/>
                  </a:lnTo>
                  <a:lnTo>
                    <a:pt x="749" y="240"/>
                  </a:lnTo>
                  <a:lnTo>
                    <a:pt x="749" y="245"/>
                  </a:lnTo>
                  <a:lnTo>
                    <a:pt x="754" y="255"/>
                  </a:lnTo>
                  <a:lnTo>
                    <a:pt x="754" y="260"/>
                  </a:lnTo>
                  <a:lnTo>
                    <a:pt x="759" y="264"/>
                  </a:lnTo>
                  <a:lnTo>
                    <a:pt x="759" y="274"/>
                  </a:lnTo>
                  <a:lnTo>
                    <a:pt x="763" y="279"/>
                  </a:lnTo>
                  <a:lnTo>
                    <a:pt x="763" y="284"/>
                  </a:lnTo>
                  <a:lnTo>
                    <a:pt x="768" y="288"/>
                  </a:lnTo>
                  <a:lnTo>
                    <a:pt x="768" y="293"/>
                  </a:lnTo>
                  <a:lnTo>
                    <a:pt x="773" y="303"/>
                  </a:lnTo>
                  <a:lnTo>
                    <a:pt x="773" y="308"/>
                  </a:lnTo>
                  <a:lnTo>
                    <a:pt x="778" y="312"/>
                  </a:lnTo>
                  <a:lnTo>
                    <a:pt x="778" y="317"/>
                  </a:lnTo>
                  <a:lnTo>
                    <a:pt x="783" y="322"/>
                  </a:lnTo>
                  <a:lnTo>
                    <a:pt x="783" y="327"/>
                  </a:lnTo>
                  <a:lnTo>
                    <a:pt x="787" y="332"/>
                  </a:lnTo>
                  <a:lnTo>
                    <a:pt x="787" y="336"/>
                  </a:lnTo>
                  <a:lnTo>
                    <a:pt x="792" y="341"/>
                  </a:lnTo>
                  <a:lnTo>
                    <a:pt x="792" y="346"/>
                  </a:lnTo>
                  <a:lnTo>
                    <a:pt x="797" y="351"/>
                  </a:lnTo>
                  <a:lnTo>
                    <a:pt x="802" y="356"/>
                  </a:lnTo>
                  <a:lnTo>
                    <a:pt x="802" y="361"/>
                  </a:lnTo>
                  <a:lnTo>
                    <a:pt x="807" y="365"/>
                  </a:lnTo>
                  <a:lnTo>
                    <a:pt x="811" y="370"/>
                  </a:lnTo>
                  <a:lnTo>
                    <a:pt x="816" y="375"/>
                  </a:lnTo>
                  <a:lnTo>
                    <a:pt x="821" y="380"/>
                  </a:lnTo>
                  <a:lnTo>
                    <a:pt x="826" y="380"/>
                  </a:lnTo>
                  <a:lnTo>
                    <a:pt x="826" y="385"/>
                  </a:lnTo>
                  <a:lnTo>
                    <a:pt x="831" y="385"/>
                  </a:lnTo>
                  <a:lnTo>
                    <a:pt x="835" y="389"/>
                  </a:lnTo>
                  <a:lnTo>
                    <a:pt x="840" y="389"/>
                  </a:lnTo>
                  <a:lnTo>
                    <a:pt x="845" y="389"/>
                  </a:lnTo>
                  <a:lnTo>
                    <a:pt x="850" y="389"/>
                  </a:lnTo>
                  <a:lnTo>
                    <a:pt x="855" y="389"/>
                  </a:lnTo>
                  <a:lnTo>
                    <a:pt x="859" y="389"/>
                  </a:lnTo>
                  <a:lnTo>
                    <a:pt x="859" y="385"/>
                  </a:lnTo>
                  <a:lnTo>
                    <a:pt x="864" y="385"/>
                  </a:lnTo>
                  <a:lnTo>
                    <a:pt x="869" y="385"/>
                  </a:lnTo>
                  <a:lnTo>
                    <a:pt x="869" y="380"/>
                  </a:lnTo>
                  <a:lnTo>
                    <a:pt x="874" y="380"/>
                  </a:lnTo>
                  <a:lnTo>
                    <a:pt x="874" y="375"/>
                  </a:lnTo>
                  <a:lnTo>
                    <a:pt x="879" y="375"/>
                  </a:lnTo>
                  <a:lnTo>
                    <a:pt x="879" y="370"/>
                  </a:lnTo>
                  <a:lnTo>
                    <a:pt x="883" y="370"/>
                  </a:lnTo>
                  <a:lnTo>
                    <a:pt x="883" y="365"/>
                  </a:lnTo>
                  <a:lnTo>
                    <a:pt x="888" y="361"/>
                  </a:lnTo>
                  <a:lnTo>
                    <a:pt x="893" y="356"/>
                  </a:lnTo>
                  <a:lnTo>
                    <a:pt x="898" y="351"/>
                  </a:lnTo>
                  <a:lnTo>
                    <a:pt x="903" y="346"/>
                  </a:lnTo>
                  <a:lnTo>
                    <a:pt x="903" y="341"/>
                  </a:lnTo>
                  <a:lnTo>
                    <a:pt x="907" y="336"/>
                  </a:lnTo>
                  <a:lnTo>
                    <a:pt x="912" y="332"/>
                  </a:lnTo>
                  <a:lnTo>
                    <a:pt x="912" y="327"/>
                  </a:lnTo>
                  <a:lnTo>
                    <a:pt x="917" y="322"/>
                  </a:lnTo>
                  <a:lnTo>
                    <a:pt x="917" y="317"/>
                  </a:lnTo>
                  <a:lnTo>
                    <a:pt x="922" y="312"/>
                  </a:lnTo>
                  <a:lnTo>
                    <a:pt x="927" y="303"/>
                  </a:lnTo>
                  <a:lnTo>
                    <a:pt x="931" y="298"/>
                  </a:lnTo>
                  <a:lnTo>
                    <a:pt x="931" y="293"/>
                  </a:lnTo>
                  <a:lnTo>
                    <a:pt x="936" y="288"/>
                  </a:lnTo>
                  <a:lnTo>
                    <a:pt x="936" y="284"/>
                  </a:lnTo>
                  <a:lnTo>
                    <a:pt x="941" y="279"/>
                  </a:lnTo>
                  <a:lnTo>
                    <a:pt x="941" y="274"/>
                  </a:lnTo>
                  <a:lnTo>
                    <a:pt x="946" y="269"/>
                  </a:lnTo>
                  <a:lnTo>
                    <a:pt x="946" y="264"/>
                  </a:lnTo>
                  <a:lnTo>
                    <a:pt x="951" y="260"/>
                  </a:lnTo>
                  <a:lnTo>
                    <a:pt x="951" y="255"/>
                  </a:lnTo>
                  <a:lnTo>
                    <a:pt x="955" y="250"/>
                  </a:lnTo>
                  <a:lnTo>
                    <a:pt x="955" y="245"/>
                  </a:lnTo>
                  <a:lnTo>
                    <a:pt x="960" y="240"/>
                  </a:lnTo>
                  <a:lnTo>
                    <a:pt x="960" y="236"/>
                  </a:lnTo>
                  <a:lnTo>
                    <a:pt x="965" y="236"/>
                  </a:lnTo>
                  <a:lnTo>
                    <a:pt x="965" y="231"/>
                  </a:lnTo>
                  <a:lnTo>
                    <a:pt x="970" y="226"/>
                  </a:lnTo>
                  <a:lnTo>
                    <a:pt x="970" y="221"/>
                  </a:lnTo>
                  <a:lnTo>
                    <a:pt x="975" y="216"/>
                  </a:lnTo>
                  <a:lnTo>
                    <a:pt x="975" y="212"/>
                  </a:lnTo>
                  <a:lnTo>
                    <a:pt x="979" y="212"/>
                  </a:lnTo>
                  <a:lnTo>
                    <a:pt x="979" y="207"/>
                  </a:lnTo>
                  <a:lnTo>
                    <a:pt x="984" y="202"/>
                  </a:lnTo>
                  <a:lnTo>
                    <a:pt x="984" y="197"/>
                  </a:lnTo>
                  <a:lnTo>
                    <a:pt x="989" y="192"/>
                  </a:lnTo>
                  <a:lnTo>
                    <a:pt x="994" y="188"/>
                  </a:lnTo>
                  <a:lnTo>
                    <a:pt x="999" y="183"/>
                  </a:lnTo>
                  <a:lnTo>
                    <a:pt x="1003" y="178"/>
                  </a:lnTo>
                  <a:lnTo>
                    <a:pt x="1008" y="173"/>
                  </a:lnTo>
                  <a:lnTo>
                    <a:pt x="1008" y="168"/>
                  </a:lnTo>
                  <a:lnTo>
                    <a:pt x="1013" y="168"/>
                  </a:lnTo>
                  <a:lnTo>
                    <a:pt x="1013" y="164"/>
                  </a:lnTo>
                  <a:lnTo>
                    <a:pt x="1018" y="164"/>
                  </a:lnTo>
                  <a:lnTo>
                    <a:pt x="1018" y="159"/>
                  </a:lnTo>
                  <a:lnTo>
                    <a:pt x="1023" y="159"/>
                  </a:lnTo>
                  <a:lnTo>
                    <a:pt x="1027" y="154"/>
                  </a:lnTo>
                  <a:lnTo>
                    <a:pt x="1032" y="149"/>
                  </a:lnTo>
                  <a:lnTo>
                    <a:pt x="1037" y="149"/>
                  </a:lnTo>
                  <a:lnTo>
                    <a:pt x="1042" y="144"/>
                  </a:lnTo>
                  <a:lnTo>
                    <a:pt x="1047" y="144"/>
                  </a:lnTo>
                  <a:lnTo>
                    <a:pt x="1047" y="140"/>
                  </a:lnTo>
                  <a:lnTo>
                    <a:pt x="1051" y="140"/>
                  </a:lnTo>
                  <a:lnTo>
                    <a:pt x="1056" y="140"/>
                  </a:lnTo>
                  <a:lnTo>
                    <a:pt x="1061" y="140"/>
                  </a:lnTo>
                  <a:lnTo>
                    <a:pt x="1066" y="135"/>
                  </a:lnTo>
                  <a:lnTo>
                    <a:pt x="1071" y="135"/>
                  </a:lnTo>
                  <a:lnTo>
                    <a:pt x="1075" y="135"/>
                  </a:lnTo>
                  <a:lnTo>
                    <a:pt x="1080" y="135"/>
                  </a:lnTo>
                  <a:lnTo>
                    <a:pt x="1085" y="135"/>
                  </a:lnTo>
                  <a:lnTo>
                    <a:pt x="1090" y="135"/>
                  </a:lnTo>
                  <a:lnTo>
                    <a:pt x="1095" y="135"/>
                  </a:lnTo>
                  <a:lnTo>
                    <a:pt x="1099" y="135"/>
                  </a:lnTo>
                  <a:lnTo>
                    <a:pt x="1104" y="135"/>
                  </a:lnTo>
                  <a:lnTo>
                    <a:pt x="1109" y="135"/>
                  </a:lnTo>
                  <a:lnTo>
                    <a:pt x="1114" y="135"/>
                  </a:lnTo>
                  <a:lnTo>
                    <a:pt x="1119" y="135"/>
                  </a:lnTo>
                  <a:lnTo>
                    <a:pt x="1119" y="140"/>
                  </a:lnTo>
                  <a:lnTo>
                    <a:pt x="1123" y="140"/>
                  </a:lnTo>
                  <a:lnTo>
                    <a:pt x="1128" y="135"/>
                  </a:lnTo>
                  <a:lnTo>
                    <a:pt x="1133" y="135"/>
                  </a:lnTo>
                  <a:lnTo>
                    <a:pt x="1138" y="135"/>
                  </a:lnTo>
                  <a:lnTo>
                    <a:pt x="1143" y="135"/>
                  </a:lnTo>
                  <a:lnTo>
                    <a:pt x="1147" y="135"/>
                  </a:lnTo>
                  <a:lnTo>
                    <a:pt x="1152" y="135"/>
                  </a:lnTo>
                  <a:lnTo>
                    <a:pt x="1157" y="130"/>
                  </a:lnTo>
                  <a:lnTo>
                    <a:pt x="1162" y="130"/>
                  </a:lnTo>
                  <a:lnTo>
                    <a:pt x="1167" y="130"/>
                  </a:lnTo>
                  <a:lnTo>
                    <a:pt x="1167" y="125"/>
                  </a:lnTo>
                  <a:lnTo>
                    <a:pt x="1171" y="125"/>
                  </a:lnTo>
                  <a:lnTo>
                    <a:pt x="1176" y="125"/>
                  </a:lnTo>
                  <a:lnTo>
                    <a:pt x="1176" y="120"/>
                  </a:lnTo>
                  <a:lnTo>
                    <a:pt x="1181" y="120"/>
                  </a:lnTo>
                  <a:lnTo>
                    <a:pt x="1186" y="116"/>
                  </a:lnTo>
                  <a:lnTo>
                    <a:pt x="1191" y="111"/>
                  </a:lnTo>
                  <a:lnTo>
                    <a:pt x="1195" y="111"/>
                  </a:lnTo>
                  <a:lnTo>
                    <a:pt x="1195" y="106"/>
                  </a:lnTo>
                  <a:lnTo>
                    <a:pt x="1200" y="106"/>
                  </a:lnTo>
                  <a:lnTo>
                    <a:pt x="1205" y="101"/>
                  </a:lnTo>
                  <a:lnTo>
                    <a:pt x="1210" y="96"/>
                  </a:lnTo>
                  <a:lnTo>
                    <a:pt x="1215" y="92"/>
                  </a:lnTo>
                  <a:lnTo>
                    <a:pt x="1215" y="87"/>
                  </a:lnTo>
                  <a:lnTo>
                    <a:pt x="1219" y="87"/>
                  </a:lnTo>
                  <a:lnTo>
                    <a:pt x="1219" y="82"/>
                  </a:lnTo>
                  <a:lnTo>
                    <a:pt x="1224" y="82"/>
                  </a:lnTo>
                  <a:lnTo>
                    <a:pt x="1224" y="77"/>
                  </a:lnTo>
                  <a:lnTo>
                    <a:pt x="1229" y="77"/>
                  </a:lnTo>
                  <a:lnTo>
                    <a:pt x="1229" y="72"/>
                  </a:lnTo>
                  <a:lnTo>
                    <a:pt x="1234" y="72"/>
                  </a:lnTo>
                  <a:lnTo>
                    <a:pt x="1234" y="68"/>
                  </a:lnTo>
                  <a:lnTo>
                    <a:pt x="1239" y="63"/>
                  </a:lnTo>
                  <a:lnTo>
                    <a:pt x="1243" y="58"/>
                  </a:lnTo>
                  <a:lnTo>
                    <a:pt x="1248" y="53"/>
                  </a:lnTo>
                  <a:lnTo>
                    <a:pt x="1248" y="48"/>
                  </a:lnTo>
                  <a:lnTo>
                    <a:pt x="1253" y="48"/>
                  </a:lnTo>
                  <a:lnTo>
                    <a:pt x="1253" y="44"/>
                  </a:lnTo>
                  <a:lnTo>
                    <a:pt x="1258" y="44"/>
                  </a:lnTo>
                  <a:lnTo>
                    <a:pt x="1258" y="39"/>
                  </a:lnTo>
                  <a:lnTo>
                    <a:pt x="1263" y="39"/>
                  </a:lnTo>
                  <a:lnTo>
                    <a:pt x="1263" y="34"/>
                  </a:lnTo>
                  <a:lnTo>
                    <a:pt x="1268" y="29"/>
                  </a:lnTo>
                  <a:lnTo>
                    <a:pt x="1272" y="24"/>
                  </a:lnTo>
                  <a:lnTo>
                    <a:pt x="1277" y="20"/>
                  </a:lnTo>
                  <a:lnTo>
                    <a:pt x="1282" y="20"/>
                  </a:lnTo>
                  <a:lnTo>
                    <a:pt x="1287" y="15"/>
                  </a:lnTo>
                  <a:lnTo>
                    <a:pt x="1292" y="10"/>
                  </a:lnTo>
                  <a:lnTo>
                    <a:pt x="1296" y="5"/>
                  </a:lnTo>
                  <a:lnTo>
                    <a:pt x="1301" y="5"/>
                  </a:lnTo>
                  <a:lnTo>
                    <a:pt x="1306" y="5"/>
                  </a:lnTo>
                  <a:lnTo>
                    <a:pt x="1311" y="0"/>
                  </a:lnTo>
                  <a:lnTo>
                    <a:pt x="1316" y="0"/>
                  </a:lnTo>
                  <a:lnTo>
                    <a:pt x="1320" y="0"/>
                  </a:lnTo>
                  <a:lnTo>
                    <a:pt x="1325" y="0"/>
                  </a:lnTo>
                  <a:lnTo>
                    <a:pt x="1330" y="0"/>
                  </a:lnTo>
                  <a:lnTo>
                    <a:pt x="1330" y="5"/>
                  </a:lnTo>
                  <a:lnTo>
                    <a:pt x="1335" y="5"/>
                  </a:lnTo>
                  <a:lnTo>
                    <a:pt x="1340" y="5"/>
                  </a:lnTo>
                  <a:lnTo>
                    <a:pt x="1340" y="10"/>
                  </a:lnTo>
                  <a:lnTo>
                    <a:pt x="1344" y="10"/>
                  </a:lnTo>
                  <a:lnTo>
                    <a:pt x="1349" y="15"/>
                  </a:lnTo>
                  <a:lnTo>
                    <a:pt x="1354" y="20"/>
                  </a:lnTo>
                  <a:lnTo>
                    <a:pt x="1359" y="24"/>
                  </a:lnTo>
                  <a:lnTo>
                    <a:pt x="1364" y="29"/>
                  </a:lnTo>
                  <a:lnTo>
                    <a:pt x="1364" y="34"/>
                  </a:lnTo>
                  <a:lnTo>
                    <a:pt x="1368" y="39"/>
                  </a:lnTo>
                  <a:lnTo>
                    <a:pt x="1373" y="44"/>
                  </a:lnTo>
                  <a:lnTo>
                    <a:pt x="1373" y="48"/>
                  </a:lnTo>
                  <a:lnTo>
                    <a:pt x="1378" y="53"/>
                  </a:lnTo>
                  <a:lnTo>
                    <a:pt x="1378" y="58"/>
                  </a:lnTo>
                  <a:lnTo>
                    <a:pt x="1383" y="63"/>
                  </a:lnTo>
                  <a:lnTo>
                    <a:pt x="1383" y="68"/>
                  </a:lnTo>
                  <a:lnTo>
                    <a:pt x="1388" y="72"/>
                  </a:lnTo>
                  <a:lnTo>
                    <a:pt x="1392" y="77"/>
                  </a:lnTo>
                  <a:lnTo>
                    <a:pt x="1392" y="82"/>
                  </a:lnTo>
                  <a:lnTo>
                    <a:pt x="1397" y="87"/>
                  </a:lnTo>
                  <a:lnTo>
                    <a:pt x="1397" y="92"/>
                  </a:lnTo>
                  <a:lnTo>
                    <a:pt x="1402" y="96"/>
                  </a:lnTo>
                  <a:lnTo>
                    <a:pt x="1402" y="101"/>
                  </a:lnTo>
                  <a:lnTo>
                    <a:pt x="1407" y="106"/>
                  </a:lnTo>
                  <a:lnTo>
                    <a:pt x="1407" y="116"/>
                  </a:lnTo>
                  <a:lnTo>
                    <a:pt x="1412" y="120"/>
                  </a:lnTo>
                  <a:lnTo>
                    <a:pt x="1412" y="125"/>
                  </a:lnTo>
                  <a:lnTo>
                    <a:pt x="1416" y="130"/>
                  </a:lnTo>
                  <a:lnTo>
                    <a:pt x="1416" y="140"/>
                  </a:lnTo>
                </a:path>
              </a:pathLst>
            </a:custGeom>
            <a:noFill/>
            <a:ln w="28575">
              <a:solidFill>
                <a:schemeClr val="tx1"/>
              </a:solidFill>
              <a:prstDash val="solid"/>
              <a:round/>
              <a:headEnd/>
              <a:tailEnd/>
            </a:ln>
          </p:spPr>
          <p:txBody>
            <a:bodyPr/>
            <a:lstStyle/>
            <a:p>
              <a:endParaRPr lang="en-US"/>
            </a:p>
          </p:txBody>
        </p:sp>
      </p:grpSp>
      <p:sp>
        <p:nvSpPr>
          <p:cNvPr id="13" name="Freeform 22"/>
          <p:cNvSpPr>
            <a:spLocks/>
          </p:cNvSpPr>
          <p:nvPr/>
        </p:nvSpPr>
        <p:spPr bwMode="auto">
          <a:xfrm>
            <a:off x="5364480" y="2590800"/>
            <a:ext cx="2011680" cy="621792"/>
          </a:xfrm>
          <a:custGeom>
            <a:avLst/>
            <a:gdLst>
              <a:gd name="T0" fmla="*/ 38100 w 1589"/>
              <a:gd name="T1" fmla="*/ 350838 h 254"/>
              <a:gd name="T2" fmla="*/ 82550 w 1589"/>
              <a:gd name="T3" fmla="*/ 304800 h 254"/>
              <a:gd name="T4" fmla="*/ 120650 w 1589"/>
              <a:gd name="T5" fmla="*/ 250825 h 254"/>
              <a:gd name="T6" fmla="*/ 166688 w 1589"/>
              <a:gd name="T7" fmla="*/ 198438 h 254"/>
              <a:gd name="T8" fmla="*/ 212725 w 1589"/>
              <a:gd name="T9" fmla="*/ 144463 h 254"/>
              <a:gd name="T10" fmla="*/ 258763 w 1589"/>
              <a:gd name="T11" fmla="*/ 98425 h 254"/>
              <a:gd name="T12" fmla="*/ 296863 w 1589"/>
              <a:gd name="T13" fmla="*/ 60325 h 254"/>
              <a:gd name="T14" fmla="*/ 342900 w 1589"/>
              <a:gd name="T15" fmla="*/ 30163 h 254"/>
              <a:gd name="T16" fmla="*/ 387350 w 1589"/>
              <a:gd name="T17" fmla="*/ 7938 h 254"/>
              <a:gd name="T18" fmla="*/ 433388 w 1589"/>
              <a:gd name="T19" fmla="*/ 7938 h 254"/>
              <a:gd name="T20" fmla="*/ 471488 w 1589"/>
              <a:gd name="T21" fmla="*/ 30163 h 254"/>
              <a:gd name="T22" fmla="*/ 517525 w 1589"/>
              <a:gd name="T23" fmla="*/ 52388 h 254"/>
              <a:gd name="T24" fmla="*/ 563563 w 1589"/>
              <a:gd name="T25" fmla="*/ 68263 h 254"/>
              <a:gd name="T26" fmla="*/ 609600 w 1589"/>
              <a:gd name="T27" fmla="*/ 90488 h 254"/>
              <a:gd name="T28" fmla="*/ 647700 w 1589"/>
              <a:gd name="T29" fmla="*/ 114300 h 254"/>
              <a:gd name="T30" fmla="*/ 692150 w 1589"/>
              <a:gd name="T31" fmla="*/ 136525 h 254"/>
              <a:gd name="T32" fmla="*/ 738188 w 1589"/>
              <a:gd name="T33" fmla="*/ 152400 h 254"/>
              <a:gd name="T34" fmla="*/ 776288 w 1589"/>
              <a:gd name="T35" fmla="*/ 174625 h 254"/>
              <a:gd name="T36" fmla="*/ 822325 w 1589"/>
              <a:gd name="T37" fmla="*/ 198438 h 254"/>
              <a:gd name="T38" fmla="*/ 868363 w 1589"/>
              <a:gd name="T39" fmla="*/ 220663 h 254"/>
              <a:gd name="T40" fmla="*/ 914400 w 1589"/>
              <a:gd name="T41" fmla="*/ 236538 h 254"/>
              <a:gd name="T42" fmla="*/ 952500 w 1589"/>
              <a:gd name="T43" fmla="*/ 258763 h 254"/>
              <a:gd name="T44" fmla="*/ 996950 w 1589"/>
              <a:gd name="T45" fmla="*/ 280988 h 254"/>
              <a:gd name="T46" fmla="*/ 1042988 w 1589"/>
              <a:gd name="T47" fmla="*/ 304800 h 254"/>
              <a:gd name="T48" fmla="*/ 1089025 w 1589"/>
              <a:gd name="T49" fmla="*/ 319088 h 254"/>
              <a:gd name="T50" fmla="*/ 1127125 w 1589"/>
              <a:gd name="T51" fmla="*/ 342900 h 254"/>
              <a:gd name="T52" fmla="*/ 1173163 w 1589"/>
              <a:gd name="T53" fmla="*/ 365125 h 254"/>
              <a:gd name="T54" fmla="*/ 1219200 w 1589"/>
              <a:gd name="T55" fmla="*/ 388938 h 254"/>
              <a:gd name="T56" fmla="*/ 1263650 w 1589"/>
              <a:gd name="T57" fmla="*/ 395288 h 254"/>
              <a:gd name="T58" fmla="*/ 1301750 w 1589"/>
              <a:gd name="T59" fmla="*/ 342900 h 254"/>
              <a:gd name="T60" fmla="*/ 1347788 w 1589"/>
              <a:gd name="T61" fmla="*/ 288925 h 254"/>
              <a:gd name="T62" fmla="*/ 1393825 w 1589"/>
              <a:gd name="T63" fmla="*/ 236538 h 254"/>
              <a:gd name="T64" fmla="*/ 1439863 w 1589"/>
              <a:gd name="T65" fmla="*/ 190500 h 254"/>
              <a:gd name="T66" fmla="*/ 1485900 w 1589"/>
              <a:gd name="T67" fmla="*/ 136525 h 254"/>
              <a:gd name="T68" fmla="*/ 1524000 w 1589"/>
              <a:gd name="T69" fmla="*/ 90488 h 254"/>
              <a:gd name="T70" fmla="*/ 1568450 w 1589"/>
              <a:gd name="T71" fmla="*/ 52388 h 254"/>
              <a:gd name="T72" fmla="*/ 1614488 w 1589"/>
              <a:gd name="T73" fmla="*/ 22225 h 254"/>
              <a:gd name="T74" fmla="*/ 1652588 w 1589"/>
              <a:gd name="T75" fmla="*/ 7938 h 254"/>
              <a:gd name="T76" fmla="*/ 1698626 w 1589"/>
              <a:gd name="T77" fmla="*/ 7938 h 254"/>
              <a:gd name="T78" fmla="*/ 1744663 w 1589"/>
              <a:gd name="T79" fmla="*/ 30163 h 254"/>
              <a:gd name="T80" fmla="*/ 1790701 w 1589"/>
              <a:gd name="T81" fmla="*/ 52388 h 254"/>
              <a:gd name="T82" fmla="*/ 1828801 w 1589"/>
              <a:gd name="T83" fmla="*/ 76200 h 254"/>
              <a:gd name="T84" fmla="*/ 1873251 w 1589"/>
              <a:gd name="T85" fmla="*/ 90488 h 254"/>
              <a:gd name="T86" fmla="*/ 1919288 w 1589"/>
              <a:gd name="T87" fmla="*/ 114300 h 254"/>
              <a:gd name="T88" fmla="*/ 1965326 w 1589"/>
              <a:gd name="T89" fmla="*/ 136525 h 254"/>
              <a:gd name="T90" fmla="*/ 2003426 w 1589"/>
              <a:gd name="T91" fmla="*/ 160338 h 254"/>
              <a:gd name="T92" fmla="*/ 2049463 w 1589"/>
              <a:gd name="T93" fmla="*/ 174625 h 254"/>
              <a:gd name="T94" fmla="*/ 2095501 w 1589"/>
              <a:gd name="T95" fmla="*/ 198438 h 254"/>
              <a:gd name="T96" fmla="*/ 2141538 w 1589"/>
              <a:gd name="T97" fmla="*/ 220663 h 254"/>
              <a:gd name="T98" fmla="*/ 2179638 w 1589"/>
              <a:gd name="T99" fmla="*/ 242888 h 254"/>
              <a:gd name="T100" fmla="*/ 2224088 w 1589"/>
              <a:gd name="T101" fmla="*/ 258763 h 254"/>
              <a:gd name="T102" fmla="*/ 2270126 w 1589"/>
              <a:gd name="T103" fmla="*/ 280988 h 254"/>
              <a:gd name="T104" fmla="*/ 2316163 w 1589"/>
              <a:gd name="T105" fmla="*/ 304800 h 254"/>
              <a:gd name="T106" fmla="*/ 2354263 w 1589"/>
              <a:gd name="T107" fmla="*/ 327025 h 254"/>
              <a:gd name="T108" fmla="*/ 2400301 w 1589"/>
              <a:gd name="T109" fmla="*/ 342900 h 254"/>
              <a:gd name="T110" fmla="*/ 2446338 w 1589"/>
              <a:gd name="T111" fmla="*/ 365125 h 254"/>
              <a:gd name="T112" fmla="*/ 2490788 w 1589"/>
              <a:gd name="T113" fmla="*/ 388938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9"/>
              <a:gd name="T172" fmla="*/ 0 h 254"/>
              <a:gd name="T173" fmla="*/ 1589 w 1589"/>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9" h="254">
                <a:moveTo>
                  <a:pt x="0" y="249"/>
                </a:moveTo>
                <a:lnTo>
                  <a:pt x="0" y="249"/>
                </a:lnTo>
                <a:lnTo>
                  <a:pt x="4" y="245"/>
                </a:lnTo>
                <a:lnTo>
                  <a:pt x="4" y="240"/>
                </a:lnTo>
                <a:lnTo>
                  <a:pt x="9" y="235"/>
                </a:lnTo>
                <a:lnTo>
                  <a:pt x="14" y="235"/>
                </a:lnTo>
                <a:lnTo>
                  <a:pt x="14" y="230"/>
                </a:lnTo>
                <a:lnTo>
                  <a:pt x="19" y="230"/>
                </a:lnTo>
                <a:lnTo>
                  <a:pt x="19" y="225"/>
                </a:lnTo>
                <a:lnTo>
                  <a:pt x="24" y="221"/>
                </a:lnTo>
                <a:lnTo>
                  <a:pt x="28" y="216"/>
                </a:lnTo>
                <a:lnTo>
                  <a:pt x="28" y="211"/>
                </a:lnTo>
                <a:lnTo>
                  <a:pt x="33" y="211"/>
                </a:lnTo>
                <a:lnTo>
                  <a:pt x="38" y="206"/>
                </a:lnTo>
                <a:lnTo>
                  <a:pt x="38" y="201"/>
                </a:lnTo>
                <a:lnTo>
                  <a:pt x="43" y="201"/>
                </a:lnTo>
                <a:lnTo>
                  <a:pt x="43" y="197"/>
                </a:lnTo>
                <a:lnTo>
                  <a:pt x="48" y="192"/>
                </a:lnTo>
                <a:lnTo>
                  <a:pt x="52" y="192"/>
                </a:lnTo>
                <a:lnTo>
                  <a:pt x="52" y="187"/>
                </a:lnTo>
                <a:lnTo>
                  <a:pt x="57" y="182"/>
                </a:lnTo>
                <a:lnTo>
                  <a:pt x="62" y="177"/>
                </a:lnTo>
                <a:lnTo>
                  <a:pt x="62" y="173"/>
                </a:lnTo>
                <a:lnTo>
                  <a:pt x="67" y="173"/>
                </a:lnTo>
                <a:lnTo>
                  <a:pt x="72" y="168"/>
                </a:lnTo>
                <a:lnTo>
                  <a:pt x="72" y="163"/>
                </a:lnTo>
                <a:lnTo>
                  <a:pt x="76" y="163"/>
                </a:lnTo>
                <a:lnTo>
                  <a:pt x="76" y="158"/>
                </a:lnTo>
                <a:lnTo>
                  <a:pt x="81" y="153"/>
                </a:lnTo>
                <a:lnTo>
                  <a:pt x="81" y="149"/>
                </a:lnTo>
                <a:lnTo>
                  <a:pt x="86" y="149"/>
                </a:lnTo>
                <a:lnTo>
                  <a:pt x="91" y="144"/>
                </a:lnTo>
                <a:lnTo>
                  <a:pt x="91" y="139"/>
                </a:lnTo>
                <a:lnTo>
                  <a:pt x="96" y="139"/>
                </a:lnTo>
                <a:lnTo>
                  <a:pt x="96" y="134"/>
                </a:lnTo>
                <a:lnTo>
                  <a:pt x="100" y="129"/>
                </a:lnTo>
                <a:lnTo>
                  <a:pt x="105" y="125"/>
                </a:lnTo>
                <a:lnTo>
                  <a:pt x="110" y="120"/>
                </a:lnTo>
                <a:lnTo>
                  <a:pt x="115" y="115"/>
                </a:lnTo>
                <a:lnTo>
                  <a:pt x="115" y="110"/>
                </a:lnTo>
                <a:lnTo>
                  <a:pt x="120" y="110"/>
                </a:lnTo>
                <a:lnTo>
                  <a:pt x="120" y="105"/>
                </a:lnTo>
                <a:lnTo>
                  <a:pt x="124" y="101"/>
                </a:lnTo>
                <a:lnTo>
                  <a:pt x="129" y="101"/>
                </a:lnTo>
                <a:lnTo>
                  <a:pt x="129" y="96"/>
                </a:lnTo>
                <a:lnTo>
                  <a:pt x="134" y="91"/>
                </a:lnTo>
                <a:lnTo>
                  <a:pt x="139" y="86"/>
                </a:lnTo>
                <a:lnTo>
                  <a:pt x="144" y="81"/>
                </a:lnTo>
                <a:lnTo>
                  <a:pt x="148" y="77"/>
                </a:lnTo>
                <a:lnTo>
                  <a:pt x="148" y="72"/>
                </a:lnTo>
                <a:lnTo>
                  <a:pt x="153" y="72"/>
                </a:lnTo>
                <a:lnTo>
                  <a:pt x="153" y="67"/>
                </a:lnTo>
                <a:lnTo>
                  <a:pt x="158" y="67"/>
                </a:lnTo>
                <a:lnTo>
                  <a:pt x="163" y="62"/>
                </a:lnTo>
                <a:lnTo>
                  <a:pt x="168" y="57"/>
                </a:lnTo>
                <a:lnTo>
                  <a:pt x="172" y="53"/>
                </a:lnTo>
                <a:lnTo>
                  <a:pt x="177" y="48"/>
                </a:lnTo>
                <a:lnTo>
                  <a:pt x="182" y="48"/>
                </a:lnTo>
                <a:lnTo>
                  <a:pt x="182" y="43"/>
                </a:lnTo>
                <a:lnTo>
                  <a:pt x="187" y="43"/>
                </a:lnTo>
                <a:lnTo>
                  <a:pt x="187" y="38"/>
                </a:lnTo>
                <a:lnTo>
                  <a:pt x="192" y="38"/>
                </a:lnTo>
                <a:lnTo>
                  <a:pt x="192" y="33"/>
                </a:lnTo>
                <a:lnTo>
                  <a:pt x="196" y="33"/>
                </a:lnTo>
                <a:lnTo>
                  <a:pt x="201" y="29"/>
                </a:lnTo>
                <a:lnTo>
                  <a:pt x="206" y="29"/>
                </a:lnTo>
                <a:lnTo>
                  <a:pt x="206" y="24"/>
                </a:lnTo>
                <a:lnTo>
                  <a:pt x="211" y="24"/>
                </a:lnTo>
                <a:lnTo>
                  <a:pt x="211" y="19"/>
                </a:lnTo>
                <a:lnTo>
                  <a:pt x="216" y="19"/>
                </a:lnTo>
                <a:lnTo>
                  <a:pt x="220" y="19"/>
                </a:lnTo>
                <a:lnTo>
                  <a:pt x="220" y="14"/>
                </a:lnTo>
                <a:lnTo>
                  <a:pt x="225" y="14"/>
                </a:lnTo>
                <a:lnTo>
                  <a:pt x="230" y="9"/>
                </a:lnTo>
                <a:lnTo>
                  <a:pt x="235" y="9"/>
                </a:lnTo>
                <a:lnTo>
                  <a:pt x="240" y="9"/>
                </a:lnTo>
                <a:lnTo>
                  <a:pt x="240" y="5"/>
                </a:lnTo>
                <a:lnTo>
                  <a:pt x="244" y="5"/>
                </a:lnTo>
                <a:lnTo>
                  <a:pt x="249" y="5"/>
                </a:lnTo>
                <a:lnTo>
                  <a:pt x="249" y="0"/>
                </a:lnTo>
                <a:lnTo>
                  <a:pt x="254" y="0"/>
                </a:lnTo>
                <a:lnTo>
                  <a:pt x="259" y="0"/>
                </a:lnTo>
                <a:lnTo>
                  <a:pt x="264" y="0"/>
                </a:lnTo>
                <a:lnTo>
                  <a:pt x="268" y="5"/>
                </a:lnTo>
                <a:lnTo>
                  <a:pt x="273" y="5"/>
                </a:lnTo>
                <a:lnTo>
                  <a:pt x="278" y="5"/>
                </a:lnTo>
                <a:lnTo>
                  <a:pt x="278" y="9"/>
                </a:lnTo>
                <a:lnTo>
                  <a:pt x="283" y="9"/>
                </a:lnTo>
                <a:lnTo>
                  <a:pt x="288" y="9"/>
                </a:lnTo>
                <a:lnTo>
                  <a:pt x="292" y="14"/>
                </a:lnTo>
                <a:lnTo>
                  <a:pt x="297" y="14"/>
                </a:lnTo>
                <a:lnTo>
                  <a:pt x="297" y="19"/>
                </a:lnTo>
                <a:lnTo>
                  <a:pt x="302" y="19"/>
                </a:lnTo>
                <a:lnTo>
                  <a:pt x="307" y="19"/>
                </a:lnTo>
                <a:lnTo>
                  <a:pt x="312" y="24"/>
                </a:lnTo>
                <a:lnTo>
                  <a:pt x="316" y="24"/>
                </a:lnTo>
                <a:lnTo>
                  <a:pt x="316" y="29"/>
                </a:lnTo>
                <a:lnTo>
                  <a:pt x="321" y="29"/>
                </a:lnTo>
                <a:lnTo>
                  <a:pt x="326" y="33"/>
                </a:lnTo>
                <a:lnTo>
                  <a:pt x="331" y="33"/>
                </a:lnTo>
                <a:lnTo>
                  <a:pt x="336" y="33"/>
                </a:lnTo>
                <a:lnTo>
                  <a:pt x="336" y="38"/>
                </a:lnTo>
                <a:lnTo>
                  <a:pt x="340" y="38"/>
                </a:lnTo>
                <a:lnTo>
                  <a:pt x="345" y="38"/>
                </a:lnTo>
                <a:lnTo>
                  <a:pt x="350" y="43"/>
                </a:lnTo>
                <a:lnTo>
                  <a:pt x="355" y="43"/>
                </a:lnTo>
                <a:lnTo>
                  <a:pt x="360" y="48"/>
                </a:lnTo>
                <a:lnTo>
                  <a:pt x="364" y="48"/>
                </a:lnTo>
                <a:lnTo>
                  <a:pt x="369" y="53"/>
                </a:lnTo>
                <a:lnTo>
                  <a:pt x="374" y="53"/>
                </a:lnTo>
                <a:lnTo>
                  <a:pt x="379" y="57"/>
                </a:lnTo>
                <a:lnTo>
                  <a:pt x="384" y="57"/>
                </a:lnTo>
                <a:lnTo>
                  <a:pt x="388" y="57"/>
                </a:lnTo>
                <a:lnTo>
                  <a:pt x="388" y="62"/>
                </a:lnTo>
                <a:lnTo>
                  <a:pt x="393" y="62"/>
                </a:lnTo>
                <a:lnTo>
                  <a:pt x="398" y="62"/>
                </a:lnTo>
                <a:lnTo>
                  <a:pt x="398" y="67"/>
                </a:lnTo>
                <a:lnTo>
                  <a:pt x="403" y="67"/>
                </a:lnTo>
                <a:lnTo>
                  <a:pt x="408" y="67"/>
                </a:lnTo>
                <a:lnTo>
                  <a:pt x="408" y="72"/>
                </a:lnTo>
                <a:lnTo>
                  <a:pt x="412" y="72"/>
                </a:lnTo>
                <a:lnTo>
                  <a:pt x="417" y="72"/>
                </a:lnTo>
                <a:lnTo>
                  <a:pt x="422" y="77"/>
                </a:lnTo>
                <a:lnTo>
                  <a:pt x="427" y="77"/>
                </a:lnTo>
                <a:lnTo>
                  <a:pt x="427" y="81"/>
                </a:lnTo>
                <a:lnTo>
                  <a:pt x="432" y="81"/>
                </a:lnTo>
                <a:lnTo>
                  <a:pt x="436" y="86"/>
                </a:lnTo>
                <a:lnTo>
                  <a:pt x="441" y="86"/>
                </a:lnTo>
                <a:lnTo>
                  <a:pt x="446" y="86"/>
                </a:lnTo>
                <a:lnTo>
                  <a:pt x="446" y="91"/>
                </a:lnTo>
                <a:lnTo>
                  <a:pt x="451" y="91"/>
                </a:lnTo>
                <a:lnTo>
                  <a:pt x="456" y="91"/>
                </a:lnTo>
                <a:lnTo>
                  <a:pt x="460" y="96"/>
                </a:lnTo>
                <a:lnTo>
                  <a:pt x="465" y="96"/>
                </a:lnTo>
                <a:lnTo>
                  <a:pt x="470" y="101"/>
                </a:lnTo>
                <a:lnTo>
                  <a:pt x="475" y="101"/>
                </a:lnTo>
                <a:lnTo>
                  <a:pt x="480" y="105"/>
                </a:lnTo>
                <a:lnTo>
                  <a:pt x="484" y="105"/>
                </a:lnTo>
                <a:lnTo>
                  <a:pt x="489" y="110"/>
                </a:lnTo>
                <a:lnTo>
                  <a:pt x="494" y="110"/>
                </a:lnTo>
                <a:lnTo>
                  <a:pt x="499" y="110"/>
                </a:lnTo>
                <a:lnTo>
                  <a:pt x="499" y="115"/>
                </a:lnTo>
                <a:lnTo>
                  <a:pt x="504" y="115"/>
                </a:lnTo>
                <a:lnTo>
                  <a:pt x="508" y="115"/>
                </a:lnTo>
                <a:lnTo>
                  <a:pt x="508" y="120"/>
                </a:lnTo>
                <a:lnTo>
                  <a:pt x="513" y="120"/>
                </a:lnTo>
                <a:lnTo>
                  <a:pt x="518" y="120"/>
                </a:lnTo>
                <a:lnTo>
                  <a:pt x="518" y="125"/>
                </a:lnTo>
                <a:lnTo>
                  <a:pt x="523" y="125"/>
                </a:lnTo>
                <a:lnTo>
                  <a:pt x="528" y="125"/>
                </a:lnTo>
                <a:lnTo>
                  <a:pt x="532" y="129"/>
                </a:lnTo>
                <a:lnTo>
                  <a:pt x="537" y="129"/>
                </a:lnTo>
                <a:lnTo>
                  <a:pt x="542" y="134"/>
                </a:lnTo>
                <a:lnTo>
                  <a:pt x="547" y="139"/>
                </a:lnTo>
                <a:lnTo>
                  <a:pt x="552" y="139"/>
                </a:lnTo>
                <a:lnTo>
                  <a:pt x="556" y="139"/>
                </a:lnTo>
                <a:lnTo>
                  <a:pt x="556" y="144"/>
                </a:lnTo>
                <a:lnTo>
                  <a:pt x="561" y="144"/>
                </a:lnTo>
                <a:lnTo>
                  <a:pt x="566" y="144"/>
                </a:lnTo>
                <a:lnTo>
                  <a:pt x="571" y="149"/>
                </a:lnTo>
                <a:lnTo>
                  <a:pt x="576" y="149"/>
                </a:lnTo>
                <a:lnTo>
                  <a:pt x="580" y="153"/>
                </a:lnTo>
                <a:lnTo>
                  <a:pt x="585" y="153"/>
                </a:lnTo>
                <a:lnTo>
                  <a:pt x="590" y="158"/>
                </a:lnTo>
                <a:lnTo>
                  <a:pt x="595" y="158"/>
                </a:lnTo>
                <a:lnTo>
                  <a:pt x="600" y="163"/>
                </a:lnTo>
                <a:lnTo>
                  <a:pt x="604" y="163"/>
                </a:lnTo>
                <a:lnTo>
                  <a:pt x="609" y="163"/>
                </a:lnTo>
                <a:lnTo>
                  <a:pt x="609" y="168"/>
                </a:lnTo>
                <a:lnTo>
                  <a:pt x="614" y="168"/>
                </a:lnTo>
                <a:lnTo>
                  <a:pt x="619" y="168"/>
                </a:lnTo>
                <a:lnTo>
                  <a:pt x="624" y="173"/>
                </a:lnTo>
                <a:lnTo>
                  <a:pt x="628" y="173"/>
                </a:lnTo>
                <a:lnTo>
                  <a:pt x="628" y="177"/>
                </a:lnTo>
                <a:lnTo>
                  <a:pt x="633" y="177"/>
                </a:lnTo>
                <a:lnTo>
                  <a:pt x="638" y="177"/>
                </a:lnTo>
                <a:lnTo>
                  <a:pt x="643" y="182"/>
                </a:lnTo>
                <a:lnTo>
                  <a:pt x="648" y="182"/>
                </a:lnTo>
                <a:lnTo>
                  <a:pt x="652" y="187"/>
                </a:lnTo>
                <a:lnTo>
                  <a:pt x="657" y="192"/>
                </a:lnTo>
                <a:lnTo>
                  <a:pt x="662" y="192"/>
                </a:lnTo>
                <a:lnTo>
                  <a:pt x="667" y="192"/>
                </a:lnTo>
                <a:lnTo>
                  <a:pt x="667" y="197"/>
                </a:lnTo>
                <a:lnTo>
                  <a:pt x="672" y="197"/>
                </a:lnTo>
                <a:lnTo>
                  <a:pt x="676" y="197"/>
                </a:lnTo>
                <a:lnTo>
                  <a:pt x="681" y="201"/>
                </a:lnTo>
                <a:lnTo>
                  <a:pt x="686" y="201"/>
                </a:lnTo>
                <a:lnTo>
                  <a:pt x="686" y="206"/>
                </a:lnTo>
                <a:lnTo>
                  <a:pt x="691" y="206"/>
                </a:lnTo>
                <a:lnTo>
                  <a:pt x="696" y="206"/>
                </a:lnTo>
                <a:lnTo>
                  <a:pt x="700" y="211"/>
                </a:lnTo>
                <a:lnTo>
                  <a:pt x="705" y="211"/>
                </a:lnTo>
                <a:lnTo>
                  <a:pt x="710" y="216"/>
                </a:lnTo>
                <a:lnTo>
                  <a:pt x="715" y="216"/>
                </a:lnTo>
                <a:lnTo>
                  <a:pt x="720" y="216"/>
                </a:lnTo>
                <a:lnTo>
                  <a:pt x="720" y="221"/>
                </a:lnTo>
                <a:lnTo>
                  <a:pt x="724" y="221"/>
                </a:lnTo>
                <a:lnTo>
                  <a:pt x="729" y="225"/>
                </a:lnTo>
                <a:lnTo>
                  <a:pt x="734" y="225"/>
                </a:lnTo>
                <a:lnTo>
                  <a:pt x="739" y="225"/>
                </a:lnTo>
                <a:lnTo>
                  <a:pt x="739" y="230"/>
                </a:lnTo>
                <a:lnTo>
                  <a:pt x="744" y="230"/>
                </a:lnTo>
                <a:lnTo>
                  <a:pt x="748" y="230"/>
                </a:lnTo>
                <a:lnTo>
                  <a:pt x="753" y="235"/>
                </a:lnTo>
                <a:lnTo>
                  <a:pt x="758" y="235"/>
                </a:lnTo>
                <a:lnTo>
                  <a:pt x="763" y="240"/>
                </a:lnTo>
                <a:lnTo>
                  <a:pt x="768" y="245"/>
                </a:lnTo>
                <a:lnTo>
                  <a:pt x="772" y="245"/>
                </a:lnTo>
                <a:lnTo>
                  <a:pt x="777" y="245"/>
                </a:lnTo>
                <a:lnTo>
                  <a:pt x="777" y="249"/>
                </a:lnTo>
                <a:lnTo>
                  <a:pt x="782" y="249"/>
                </a:lnTo>
                <a:lnTo>
                  <a:pt x="787" y="249"/>
                </a:lnTo>
                <a:lnTo>
                  <a:pt x="792" y="254"/>
                </a:lnTo>
                <a:lnTo>
                  <a:pt x="792" y="249"/>
                </a:lnTo>
                <a:lnTo>
                  <a:pt x="796" y="249"/>
                </a:lnTo>
                <a:lnTo>
                  <a:pt x="796" y="245"/>
                </a:lnTo>
                <a:lnTo>
                  <a:pt x="801" y="240"/>
                </a:lnTo>
                <a:lnTo>
                  <a:pt x="801" y="235"/>
                </a:lnTo>
                <a:lnTo>
                  <a:pt x="806" y="235"/>
                </a:lnTo>
                <a:lnTo>
                  <a:pt x="811" y="230"/>
                </a:lnTo>
                <a:lnTo>
                  <a:pt x="816" y="225"/>
                </a:lnTo>
                <a:lnTo>
                  <a:pt x="816" y="221"/>
                </a:lnTo>
                <a:lnTo>
                  <a:pt x="820" y="221"/>
                </a:lnTo>
                <a:lnTo>
                  <a:pt x="820" y="216"/>
                </a:lnTo>
                <a:lnTo>
                  <a:pt x="825" y="211"/>
                </a:lnTo>
                <a:lnTo>
                  <a:pt x="830" y="211"/>
                </a:lnTo>
                <a:lnTo>
                  <a:pt x="830" y="206"/>
                </a:lnTo>
                <a:lnTo>
                  <a:pt x="835" y="201"/>
                </a:lnTo>
                <a:lnTo>
                  <a:pt x="840" y="197"/>
                </a:lnTo>
                <a:lnTo>
                  <a:pt x="844" y="192"/>
                </a:lnTo>
                <a:lnTo>
                  <a:pt x="849" y="187"/>
                </a:lnTo>
                <a:lnTo>
                  <a:pt x="849" y="182"/>
                </a:lnTo>
                <a:lnTo>
                  <a:pt x="854" y="182"/>
                </a:lnTo>
                <a:lnTo>
                  <a:pt x="854" y="177"/>
                </a:lnTo>
                <a:lnTo>
                  <a:pt x="859" y="173"/>
                </a:lnTo>
                <a:lnTo>
                  <a:pt x="864" y="168"/>
                </a:lnTo>
                <a:lnTo>
                  <a:pt x="868" y="163"/>
                </a:lnTo>
                <a:lnTo>
                  <a:pt x="873" y="158"/>
                </a:lnTo>
                <a:lnTo>
                  <a:pt x="873" y="153"/>
                </a:lnTo>
                <a:lnTo>
                  <a:pt x="878" y="149"/>
                </a:lnTo>
                <a:lnTo>
                  <a:pt x="883" y="144"/>
                </a:lnTo>
                <a:lnTo>
                  <a:pt x="888" y="139"/>
                </a:lnTo>
                <a:lnTo>
                  <a:pt x="892" y="134"/>
                </a:lnTo>
                <a:lnTo>
                  <a:pt x="892" y="129"/>
                </a:lnTo>
                <a:lnTo>
                  <a:pt x="897" y="125"/>
                </a:lnTo>
                <a:lnTo>
                  <a:pt x="902" y="125"/>
                </a:lnTo>
                <a:lnTo>
                  <a:pt x="902" y="120"/>
                </a:lnTo>
                <a:lnTo>
                  <a:pt x="907" y="120"/>
                </a:lnTo>
                <a:lnTo>
                  <a:pt x="907" y="115"/>
                </a:lnTo>
                <a:lnTo>
                  <a:pt x="912" y="110"/>
                </a:lnTo>
                <a:lnTo>
                  <a:pt x="916" y="105"/>
                </a:lnTo>
                <a:lnTo>
                  <a:pt x="921" y="101"/>
                </a:lnTo>
                <a:lnTo>
                  <a:pt x="926" y="96"/>
                </a:lnTo>
                <a:lnTo>
                  <a:pt x="926" y="91"/>
                </a:lnTo>
                <a:lnTo>
                  <a:pt x="931" y="91"/>
                </a:lnTo>
                <a:lnTo>
                  <a:pt x="936" y="86"/>
                </a:lnTo>
                <a:lnTo>
                  <a:pt x="940" y="81"/>
                </a:lnTo>
                <a:lnTo>
                  <a:pt x="940" y="77"/>
                </a:lnTo>
                <a:lnTo>
                  <a:pt x="945" y="72"/>
                </a:lnTo>
                <a:lnTo>
                  <a:pt x="950" y="67"/>
                </a:lnTo>
                <a:lnTo>
                  <a:pt x="955" y="62"/>
                </a:lnTo>
                <a:lnTo>
                  <a:pt x="960" y="62"/>
                </a:lnTo>
                <a:lnTo>
                  <a:pt x="960" y="57"/>
                </a:lnTo>
                <a:lnTo>
                  <a:pt x="964" y="57"/>
                </a:lnTo>
                <a:lnTo>
                  <a:pt x="964" y="53"/>
                </a:lnTo>
                <a:lnTo>
                  <a:pt x="969" y="53"/>
                </a:lnTo>
                <a:lnTo>
                  <a:pt x="969" y="48"/>
                </a:lnTo>
                <a:lnTo>
                  <a:pt x="974" y="48"/>
                </a:lnTo>
                <a:lnTo>
                  <a:pt x="979" y="43"/>
                </a:lnTo>
                <a:lnTo>
                  <a:pt x="984" y="38"/>
                </a:lnTo>
                <a:lnTo>
                  <a:pt x="988" y="33"/>
                </a:lnTo>
                <a:lnTo>
                  <a:pt x="993" y="33"/>
                </a:lnTo>
                <a:lnTo>
                  <a:pt x="993" y="29"/>
                </a:lnTo>
                <a:lnTo>
                  <a:pt x="998" y="29"/>
                </a:lnTo>
                <a:lnTo>
                  <a:pt x="1003" y="24"/>
                </a:lnTo>
                <a:lnTo>
                  <a:pt x="1008" y="19"/>
                </a:lnTo>
                <a:lnTo>
                  <a:pt x="1012" y="19"/>
                </a:lnTo>
                <a:lnTo>
                  <a:pt x="1017" y="14"/>
                </a:lnTo>
                <a:lnTo>
                  <a:pt x="1022" y="14"/>
                </a:lnTo>
                <a:lnTo>
                  <a:pt x="1022" y="9"/>
                </a:lnTo>
                <a:lnTo>
                  <a:pt x="1027" y="9"/>
                </a:lnTo>
                <a:lnTo>
                  <a:pt x="1032" y="9"/>
                </a:lnTo>
                <a:lnTo>
                  <a:pt x="1036" y="5"/>
                </a:lnTo>
                <a:lnTo>
                  <a:pt x="1041" y="5"/>
                </a:lnTo>
                <a:lnTo>
                  <a:pt x="1046" y="0"/>
                </a:lnTo>
                <a:lnTo>
                  <a:pt x="1051" y="0"/>
                </a:lnTo>
                <a:lnTo>
                  <a:pt x="1056" y="0"/>
                </a:lnTo>
                <a:lnTo>
                  <a:pt x="1060" y="0"/>
                </a:lnTo>
                <a:lnTo>
                  <a:pt x="1060" y="5"/>
                </a:lnTo>
                <a:lnTo>
                  <a:pt x="1065" y="5"/>
                </a:lnTo>
                <a:lnTo>
                  <a:pt x="1070" y="5"/>
                </a:lnTo>
                <a:lnTo>
                  <a:pt x="1075" y="9"/>
                </a:lnTo>
                <a:lnTo>
                  <a:pt x="1080" y="9"/>
                </a:lnTo>
                <a:lnTo>
                  <a:pt x="1084" y="14"/>
                </a:lnTo>
                <a:lnTo>
                  <a:pt x="1089" y="14"/>
                </a:lnTo>
                <a:lnTo>
                  <a:pt x="1094" y="19"/>
                </a:lnTo>
                <a:lnTo>
                  <a:pt x="1099" y="19"/>
                </a:lnTo>
                <a:lnTo>
                  <a:pt x="1104" y="19"/>
                </a:lnTo>
                <a:lnTo>
                  <a:pt x="1104" y="24"/>
                </a:lnTo>
                <a:lnTo>
                  <a:pt x="1108" y="24"/>
                </a:lnTo>
                <a:lnTo>
                  <a:pt x="1113" y="29"/>
                </a:lnTo>
                <a:lnTo>
                  <a:pt x="1118" y="29"/>
                </a:lnTo>
                <a:lnTo>
                  <a:pt x="1123" y="33"/>
                </a:lnTo>
                <a:lnTo>
                  <a:pt x="1128" y="33"/>
                </a:lnTo>
                <a:lnTo>
                  <a:pt x="1132" y="38"/>
                </a:lnTo>
                <a:lnTo>
                  <a:pt x="1137" y="38"/>
                </a:lnTo>
                <a:lnTo>
                  <a:pt x="1142" y="38"/>
                </a:lnTo>
                <a:lnTo>
                  <a:pt x="1142" y="43"/>
                </a:lnTo>
                <a:lnTo>
                  <a:pt x="1147" y="43"/>
                </a:lnTo>
                <a:lnTo>
                  <a:pt x="1152" y="43"/>
                </a:lnTo>
                <a:lnTo>
                  <a:pt x="1152" y="48"/>
                </a:lnTo>
                <a:lnTo>
                  <a:pt x="1156" y="48"/>
                </a:lnTo>
                <a:lnTo>
                  <a:pt x="1161" y="48"/>
                </a:lnTo>
                <a:lnTo>
                  <a:pt x="1161" y="53"/>
                </a:lnTo>
                <a:lnTo>
                  <a:pt x="1166" y="53"/>
                </a:lnTo>
                <a:lnTo>
                  <a:pt x="1171" y="53"/>
                </a:lnTo>
                <a:lnTo>
                  <a:pt x="1171" y="57"/>
                </a:lnTo>
                <a:lnTo>
                  <a:pt x="1176" y="57"/>
                </a:lnTo>
                <a:lnTo>
                  <a:pt x="1180" y="57"/>
                </a:lnTo>
                <a:lnTo>
                  <a:pt x="1185" y="62"/>
                </a:lnTo>
                <a:lnTo>
                  <a:pt x="1190" y="62"/>
                </a:lnTo>
                <a:lnTo>
                  <a:pt x="1195" y="67"/>
                </a:lnTo>
                <a:lnTo>
                  <a:pt x="1200" y="67"/>
                </a:lnTo>
                <a:lnTo>
                  <a:pt x="1204" y="72"/>
                </a:lnTo>
                <a:lnTo>
                  <a:pt x="1209" y="72"/>
                </a:lnTo>
                <a:lnTo>
                  <a:pt x="1214" y="72"/>
                </a:lnTo>
                <a:lnTo>
                  <a:pt x="1214" y="77"/>
                </a:lnTo>
                <a:lnTo>
                  <a:pt x="1219" y="77"/>
                </a:lnTo>
                <a:lnTo>
                  <a:pt x="1224" y="81"/>
                </a:lnTo>
                <a:lnTo>
                  <a:pt x="1228" y="81"/>
                </a:lnTo>
                <a:lnTo>
                  <a:pt x="1233" y="86"/>
                </a:lnTo>
                <a:lnTo>
                  <a:pt x="1238" y="86"/>
                </a:lnTo>
                <a:lnTo>
                  <a:pt x="1243" y="91"/>
                </a:lnTo>
                <a:lnTo>
                  <a:pt x="1248" y="91"/>
                </a:lnTo>
                <a:lnTo>
                  <a:pt x="1252" y="96"/>
                </a:lnTo>
                <a:lnTo>
                  <a:pt x="1257" y="96"/>
                </a:lnTo>
                <a:lnTo>
                  <a:pt x="1262" y="96"/>
                </a:lnTo>
                <a:lnTo>
                  <a:pt x="1262" y="101"/>
                </a:lnTo>
                <a:lnTo>
                  <a:pt x="1267" y="101"/>
                </a:lnTo>
                <a:lnTo>
                  <a:pt x="1272" y="101"/>
                </a:lnTo>
                <a:lnTo>
                  <a:pt x="1272" y="105"/>
                </a:lnTo>
                <a:lnTo>
                  <a:pt x="1277" y="105"/>
                </a:lnTo>
                <a:lnTo>
                  <a:pt x="1281" y="105"/>
                </a:lnTo>
                <a:lnTo>
                  <a:pt x="1281" y="110"/>
                </a:lnTo>
                <a:lnTo>
                  <a:pt x="1286" y="110"/>
                </a:lnTo>
                <a:lnTo>
                  <a:pt x="1291" y="110"/>
                </a:lnTo>
                <a:lnTo>
                  <a:pt x="1296" y="115"/>
                </a:lnTo>
                <a:lnTo>
                  <a:pt x="1301" y="115"/>
                </a:lnTo>
                <a:lnTo>
                  <a:pt x="1305" y="115"/>
                </a:lnTo>
                <a:lnTo>
                  <a:pt x="1305" y="120"/>
                </a:lnTo>
                <a:lnTo>
                  <a:pt x="1310" y="120"/>
                </a:lnTo>
                <a:lnTo>
                  <a:pt x="1315" y="125"/>
                </a:lnTo>
                <a:lnTo>
                  <a:pt x="1320" y="125"/>
                </a:lnTo>
                <a:lnTo>
                  <a:pt x="1325" y="125"/>
                </a:lnTo>
                <a:lnTo>
                  <a:pt x="1325" y="129"/>
                </a:lnTo>
                <a:lnTo>
                  <a:pt x="1329" y="129"/>
                </a:lnTo>
                <a:lnTo>
                  <a:pt x="1334" y="129"/>
                </a:lnTo>
                <a:lnTo>
                  <a:pt x="1334" y="134"/>
                </a:lnTo>
                <a:lnTo>
                  <a:pt x="1339" y="134"/>
                </a:lnTo>
                <a:lnTo>
                  <a:pt x="1339" y="139"/>
                </a:lnTo>
                <a:lnTo>
                  <a:pt x="1344" y="139"/>
                </a:lnTo>
                <a:lnTo>
                  <a:pt x="1349" y="139"/>
                </a:lnTo>
                <a:lnTo>
                  <a:pt x="1353" y="144"/>
                </a:lnTo>
                <a:lnTo>
                  <a:pt x="1358" y="144"/>
                </a:lnTo>
                <a:lnTo>
                  <a:pt x="1363" y="144"/>
                </a:lnTo>
                <a:lnTo>
                  <a:pt x="1363" y="149"/>
                </a:lnTo>
                <a:lnTo>
                  <a:pt x="1368" y="149"/>
                </a:lnTo>
                <a:lnTo>
                  <a:pt x="1373" y="149"/>
                </a:lnTo>
                <a:lnTo>
                  <a:pt x="1373" y="153"/>
                </a:lnTo>
                <a:lnTo>
                  <a:pt x="1377" y="153"/>
                </a:lnTo>
                <a:lnTo>
                  <a:pt x="1382" y="153"/>
                </a:lnTo>
                <a:lnTo>
                  <a:pt x="1382" y="158"/>
                </a:lnTo>
                <a:lnTo>
                  <a:pt x="1387" y="158"/>
                </a:lnTo>
                <a:lnTo>
                  <a:pt x="1392" y="158"/>
                </a:lnTo>
                <a:lnTo>
                  <a:pt x="1392" y="163"/>
                </a:lnTo>
                <a:lnTo>
                  <a:pt x="1397" y="163"/>
                </a:lnTo>
                <a:lnTo>
                  <a:pt x="1401" y="163"/>
                </a:lnTo>
                <a:lnTo>
                  <a:pt x="1406" y="168"/>
                </a:lnTo>
                <a:lnTo>
                  <a:pt x="1411" y="168"/>
                </a:lnTo>
                <a:lnTo>
                  <a:pt x="1416" y="173"/>
                </a:lnTo>
                <a:lnTo>
                  <a:pt x="1421" y="173"/>
                </a:lnTo>
                <a:lnTo>
                  <a:pt x="1425" y="177"/>
                </a:lnTo>
                <a:lnTo>
                  <a:pt x="1430" y="177"/>
                </a:lnTo>
                <a:lnTo>
                  <a:pt x="1435" y="182"/>
                </a:lnTo>
                <a:lnTo>
                  <a:pt x="1440" y="182"/>
                </a:lnTo>
                <a:lnTo>
                  <a:pt x="1445" y="182"/>
                </a:lnTo>
                <a:lnTo>
                  <a:pt x="1445" y="187"/>
                </a:lnTo>
                <a:lnTo>
                  <a:pt x="1449" y="187"/>
                </a:lnTo>
                <a:lnTo>
                  <a:pt x="1449" y="192"/>
                </a:lnTo>
                <a:lnTo>
                  <a:pt x="1454" y="192"/>
                </a:lnTo>
                <a:lnTo>
                  <a:pt x="1459" y="192"/>
                </a:lnTo>
                <a:lnTo>
                  <a:pt x="1464" y="197"/>
                </a:lnTo>
                <a:lnTo>
                  <a:pt x="1469" y="197"/>
                </a:lnTo>
                <a:lnTo>
                  <a:pt x="1473" y="197"/>
                </a:lnTo>
                <a:lnTo>
                  <a:pt x="1473" y="201"/>
                </a:lnTo>
                <a:lnTo>
                  <a:pt x="1478" y="201"/>
                </a:lnTo>
                <a:lnTo>
                  <a:pt x="1483" y="206"/>
                </a:lnTo>
                <a:lnTo>
                  <a:pt x="1488" y="206"/>
                </a:lnTo>
                <a:lnTo>
                  <a:pt x="1493" y="206"/>
                </a:lnTo>
                <a:lnTo>
                  <a:pt x="1493" y="211"/>
                </a:lnTo>
                <a:lnTo>
                  <a:pt x="1497" y="211"/>
                </a:lnTo>
                <a:lnTo>
                  <a:pt x="1502" y="211"/>
                </a:lnTo>
                <a:lnTo>
                  <a:pt x="1502" y="216"/>
                </a:lnTo>
                <a:lnTo>
                  <a:pt x="1507" y="216"/>
                </a:lnTo>
                <a:lnTo>
                  <a:pt x="1512" y="216"/>
                </a:lnTo>
                <a:lnTo>
                  <a:pt x="1517" y="221"/>
                </a:lnTo>
                <a:lnTo>
                  <a:pt x="1521" y="221"/>
                </a:lnTo>
                <a:lnTo>
                  <a:pt x="1521" y="225"/>
                </a:lnTo>
                <a:lnTo>
                  <a:pt x="1526" y="225"/>
                </a:lnTo>
                <a:lnTo>
                  <a:pt x="1531" y="225"/>
                </a:lnTo>
                <a:lnTo>
                  <a:pt x="1536" y="230"/>
                </a:lnTo>
                <a:lnTo>
                  <a:pt x="1541" y="230"/>
                </a:lnTo>
                <a:lnTo>
                  <a:pt x="1545" y="235"/>
                </a:lnTo>
                <a:lnTo>
                  <a:pt x="1550" y="235"/>
                </a:lnTo>
                <a:lnTo>
                  <a:pt x="1555" y="235"/>
                </a:lnTo>
                <a:lnTo>
                  <a:pt x="1555" y="240"/>
                </a:lnTo>
                <a:lnTo>
                  <a:pt x="1560" y="240"/>
                </a:lnTo>
                <a:lnTo>
                  <a:pt x="1565" y="245"/>
                </a:lnTo>
                <a:lnTo>
                  <a:pt x="1569" y="245"/>
                </a:lnTo>
                <a:lnTo>
                  <a:pt x="1574" y="249"/>
                </a:lnTo>
                <a:lnTo>
                  <a:pt x="1579" y="249"/>
                </a:lnTo>
                <a:lnTo>
                  <a:pt x="1584" y="249"/>
                </a:lnTo>
                <a:lnTo>
                  <a:pt x="1584" y="254"/>
                </a:lnTo>
                <a:lnTo>
                  <a:pt x="1589" y="249"/>
                </a:lnTo>
              </a:path>
            </a:pathLst>
          </a:custGeom>
          <a:noFill/>
          <a:ln w="28575">
            <a:solidFill>
              <a:srgbClr val="FFFFFF"/>
            </a:solidFill>
            <a:prstDash val="solid"/>
            <a:round/>
            <a:headEnd/>
            <a:tailEnd/>
          </a:ln>
        </p:spPr>
        <p:txBody>
          <a:bodyPr/>
          <a:lstStyle/>
          <a:p>
            <a:endParaRPr lang="en-US"/>
          </a:p>
        </p:txBody>
      </p:sp>
      <p:grpSp>
        <p:nvGrpSpPr>
          <p:cNvPr id="9" name="Group 30"/>
          <p:cNvGrpSpPr/>
          <p:nvPr/>
        </p:nvGrpSpPr>
        <p:grpSpPr>
          <a:xfrm>
            <a:off x="5967984" y="4419598"/>
            <a:ext cx="2971800" cy="1600200"/>
            <a:chOff x="6019800" y="4419598"/>
            <a:chExt cx="2971800" cy="1600200"/>
          </a:xfrm>
        </p:grpSpPr>
        <p:grpSp>
          <p:nvGrpSpPr>
            <p:cNvPr id="15" name="Group 28"/>
            <p:cNvGrpSpPr/>
            <p:nvPr/>
          </p:nvGrpSpPr>
          <p:grpSpPr>
            <a:xfrm>
              <a:off x="6019800" y="4419598"/>
              <a:ext cx="2971800" cy="1600200"/>
              <a:chOff x="6019800" y="4419598"/>
              <a:chExt cx="2971800" cy="1600200"/>
            </a:xfrm>
          </p:grpSpPr>
          <p:sp>
            <p:nvSpPr>
              <p:cNvPr id="14" name="Rectangle 2"/>
              <p:cNvSpPr>
                <a:spLocks noChangeArrowheads="1"/>
              </p:cNvSpPr>
              <p:nvPr/>
            </p:nvSpPr>
            <p:spPr bwMode="auto">
              <a:xfrm>
                <a:off x="6019800" y="4419598"/>
                <a:ext cx="2971800" cy="1600200"/>
              </a:xfrm>
              <a:prstGeom prst="rect">
                <a:avLst/>
              </a:prstGeom>
              <a:solidFill>
                <a:srgbClr val="ABBEFB"/>
              </a:solidFill>
              <a:ln w="9525">
                <a:solidFill>
                  <a:schemeClr val="tx1"/>
                </a:solidFill>
                <a:miter lim="800000"/>
                <a:headEnd/>
                <a:tailEnd/>
              </a:ln>
            </p:spPr>
            <p:txBody>
              <a:bodyPr wrap="none" anchor="ctr"/>
              <a:lstStyle/>
              <a:p>
                <a:pPr algn="ctr" eaLnBrk="0" hangingPunct="0"/>
                <a:endParaRPr lang="en-US" sz="1800"/>
              </a:p>
            </p:txBody>
          </p:sp>
          <p:sp>
            <p:nvSpPr>
              <p:cNvPr id="16" name="Freeform 24"/>
              <p:cNvSpPr>
                <a:spLocks/>
              </p:cNvSpPr>
              <p:nvPr/>
            </p:nvSpPr>
            <p:spPr bwMode="auto">
              <a:xfrm>
                <a:off x="6472460" y="4953000"/>
                <a:ext cx="2136380" cy="939652"/>
              </a:xfrm>
              <a:custGeom>
                <a:avLst/>
                <a:gdLst>
                  <a:gd name="T0" fmla="*/ 24 w 1109"/>
                  <a:gd name="T1" fmla="*/ 0 h 264"/>
                  <a:gd name="T2" fmla="*/ 62 w 1109"/>
                  <a:gd name="T3" fmla="*/ 38 h 264"/>
                  <a:gd name="T4" fmla="*/ 91 w 1109"/>
                  <a:gd name="T5" fmla="*/ 5 h 264"/>
                  <a:gd name="T6" fmla="*/ 105 w 1109"/>
                  <a:gd name="T7" fmla="*/ 24 h 264"/>
                  <a:gd name="T8" fmla="*/ 129 w 1109"/>
                  <a:gd name="T9" fmla="*/ 115 h 264"/>
                  <a:gd name="T10" fmla="*/ 144 w 1109"/>
                  <a:gd name="T11" fmla="*/ 225 h 264"/>
                  <a:gd name="T12" fmla="*/ 168 w 1109"/>
                  <a:gd name="T13" fmla="*/ 221 h 264"/>
                  <a:gd name="T14" fmla="*/ 192 w 1109"/>
                  <a:gd name="T15" fmla="*/ 81 h 264"/>
                  <a:gd name="T16" fmla="*/ 216 w 1109"/>
                  <a:gd name="T17" fmla="*/ 24 h 264"/>
                  <a:gd name="T18" fmla="*/ 225 w 1109"/>
                  <a:gd name="T19" fmla="*/ 19 h 264"/>
                  <a:gd name="T20" fmla="*/ 254 w 1109"/>
                  <a:gd name="T21" fmla="*/ 53 h 264"/>
                  <a:gd name="T22" fmla="*/ 278 w 1109"/>
                  <a:gd name="T23" fmla="*/ 24 h 264"/>
                  <a:gd name="T24" fmla="*/ 297 w 1109"/>
                  <a:gd name="T25" fmla="*/ 19 h 264"/>
                  <a:gd name="T26" fmla="*/ 336 w 1109"/>
                  <a:gd name="T27" fmla="*/ 206 h 264"/>
                  <a:gd name="T28" fmla="*/ 355 w 1109"/>
                  <a:gd name="T29" fmla="*/ 254 h 264"/>
                  <a:gd name="T30" fmla="*/ 384 w 1109"/>
                  <a:gd name="T31" fmla="*/ 144 h 264"/>
                  <a:gd name="T32" fmla="*/ 408 w 1109"/>
                  <a:gd name="T33" fmla="*/ 24 h 264"/>
                  <a:gd name="T34" fmla="*/ 427 w 1109"/>
                  <a:gd name="T35" fmla="*/ 24 h 264"/>
                  <a:gd name="T36" fmla="*/ 461 w 1109"/>
                  <a:gd name="T37" fmla="*/ 53 h 264"/>
                  <a:gd name="T38" fmla="*/ 489 w 1109"/>
                  <a:gd name="T39" fmla="*/ 24 h 264"/>
                  <a:gd name="T40" fmla="*/ 513 w 1109"/>
                  <a:gd name="T41" fmla="*/ 105 h 264"/>
                  <a:gd name="T42" fmla="*/ 533 w 1109"/>
                  <a:gd name="T43" fmla="*/ 216 h 264"/>
                  <a:gd name="T44" fmla="*/ 552 w 1109"/>
                  <a:gd name="T45" fmla="*/ 259 h 264"/>
                  <a:gd name="T46" fmla="*/ 576 w 1109"/>
                  <a:gd name="T47" fmla="*/ 149 h 264"/>
                  <a:gd name="T48" fmla="*/ 605 w 1109"/>
                  <a:gd name="T49" fmla="*/ 24 h 264"/>
                  <a:gd name="T50" fmla="*/ 619 w 1109"/>
                  <a:gd name="T51" fmla="*/ 24 h 264"/>
                  <a:gd name="T52" fmla="*/ 653 w 1109"/>
                  <a:gd name="T53" fmla="*/ 57 h 264"/>
                  <a:gd name="T54" fmla="*/ 677 w 1109"/>
                  <a:gd name="T55" fmla="*/ 29 h 264"/>
                  <a:gd name="T56" fmla="*/ 691 w 1109"/>
                  <a:gd name="T57" fmla="*/ 24 h 264"/>
                  <a:gd name="T58" fmla="*/ 710 w 1109"/>
                  <a:gd name="T59" fmla="*/ 105 h 264"/>
                  <a:gd name="T60" fmla="*/ 734 w 1109"/>
                  <a:gd name="T61" fmla="*/ 249 h 264"/>
                  <a:gd name="T62" fmla="*/ 753 w 1109"/>
                  <a:gd name="T63" fmla="*/ 240 h 264"/>
                  <a:gd name="T64" fmla="*/ 782 w 1109"/>
                  <a:gd name="T65" fmla="*/ 86 h 264"/>
                  <a:gd name="T66" fmla="*/ 801 w 1109"/>
                  <a:gd name="T67" fmla="*/ 24 h 264"/>
                  <a:gd name="T68" fmla="*/ 816 w 1109"/>
                  <a:gd name="T69" fmla="*/ 24 h 264"/>
                  <a:gd name="T70" fmla="*/ 835 w 1109"/>
                  <a:gd name="T71" fmla="*/ 53 h 264"/>
                  <a:gd name="T72" fmla="*/ 854 w 1109"/>
                  <a:gd name="T73" fmla="*/ 53 h 264"/>
                  <a:gd name="T74" fmla="*/ 878 w 1109"/>
                  <a:gd name="T75" fmla="*/ 24 h 264"/>
                  <a:gd name="T76" fmla="*/ 897 w 1109"/>
                  <a:gd name="T77" fmla="*/ 57 h 264"/>
                  <a:gd name="T78" fmla="*/ 912 w 1109"/>
                  <a:gd name="T79" fmla="*/ 149 h 264"/>
                  <a:gd name="T80" fmla="*/ 936 w 1109"/>
                  <a:gd name="T81" fmla="*/ 259 h 264"/>
                  <a:gd name="T82" fmla="*/ 960 w 1109"/>
                  <a:gd name="T83" fmla="*/ 192 h 264"/>
                  <a:gd name="T84" fmla="*/ 984 w 1109"/>
                  <a:gd name="T85" fmla="*/ 57 h 264"/>
                  <a:gd name="T86" fmla="*/ 1003 w 1109"/>
                  <a:gd name="T87" fmla="*/ 24 h 264"/>
                  <a:gd name="T88" fmla="*/ 1032 w 1109"/>
                  <a:gd name="T89" fmla="*/ 53 h 264"/>
                  <a:gd name="T90" fmla="*/ 1051 w 1109"/>
                  <a:gd name="T91" fmla="*/ 53 h 264"/>
                  <a:gd name="T92" fmla="*/ 1066 w 1109"/>
                  <a:gd name="T93" fmla="*/ 24 h 264"/>
                  <a:gd name="T94" fmla="*/ 1075 w 1109"/>
                  <a:gd name="T95" fmla="*/ 24 h 264"/>
                  <a:gd name="T96" fmla="*/ 1099 w 1109"/>
                  <a:gd name="T97" fmla="*/ 86 h 264"/>
                  <a:gd name="T98" fmla="*/ 1109 w 1109"/>
                  <a:gd name="T99" fmla="*/ 149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9"/>
                  <a:gd name="T151" fmla="*/ 0 h 264"/>
                  <a:gd name="T152" fmla="*/ 1109 w 1109"/>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9" h="264">
                    <a:moveTo>
                      <a:pt x="0" y="57"/>
                    </a:moveTo>
                    <a:lnTo>
                      <a:pt x="19" y="5"/>
                    </a:lnTo>
                    <a:lnTo>
                      <a:pt x="24" y="0"/>
                    </a:lnTo>
                    <a:lnTo>
                      <a:pt x="33" y="5"/>
                    </a:lnTo>
                    <a:lnTo>
                      <a:pt x="57" y="38"/>
                    </a:lnTo>
                    <a:lnTo>
                      <a:pt x="62" y="38"/>
                    </a:lnTo>
                    <a:lnTo>
                      <a:pt x="72" y="33"/>
                    </a:lnTo>
                    <a:lnTo>
                      <a:pt x="86" y="5"/>
                    </a:lnTo>
                    <a:lnTo>
                      <a:pt x="91" y="5"/>
                    </a:lnTo>
                    <a:lnTo>
                      <a:pt x="101" y="5"/>
                    </a:lnTo>
                    <a:lnTo>
                      <a:pt x="105" y="9"/>
                    </a:lnTo>
                    <a:lnTo>
                      <a:pt x="105" y="24"/>
                    </a:lnTo>
                    <a:lnTo>
                      <a:pt x="110" y="38"/>
                    </a:lnTo>
                    <a:lnTo>
                      <a:pt x="125" y="77"/>
                    </a:lnTo>
                    <a:lnTo>
                      <a:pt x="129" y="115"/>
                    </a:lnTo>
                    <a:lnTo>
                      <a:pt x="129" y="149"/>
                    </a:lnTo>
                    <a:lnTo>
                      <a:pt x="134" y="197"/>
                    </a:lnTo>
                    <a:lnTo>
                      <a:pt x="144" y="225"/>
                    </a:lnTo>
                    <a:lnTo>
                      <a:pt x="153" y="240"/>
                    </a:lnTo>
                    <a:lnTo>
                      <a:pt x="158" y="240"/>
                    </a:lnTo>
                    <a:lnTo>
                      <a:pt x="168" y="221"/>
                    </a:lnTo>
                    <a:lnTo>
                      <a:pt x="177" y="182"/>
                    </a:lnTo>
                    <a:lnTo>
                      <a:pt x="187" y="139"/>
                    </a:lnTo>
                    <a:lnTo>
                      <a:pt x="192" y="81"/>
                    </a:lnTo>
                    <a:lnTo>
                      <a:pt x="201" y="53"/>
                    </a:lnTo>
                    <a:lnTo>
                      <a:pt x="206" y="33"/>
                    </a:lnTo>
                    <a:lnTo>
                      <a:pt x="216" y="24"/>
                    </a:lnTo>
                    <a:lnTo>
                      <a:pt x="216" y="19"/>
                    </a:lnTo>
                    <a:lnTo>
                      <a:pt x="221" y="19"/>
                    </a:lnTo>
                    <a:lnTo>
                      <a:pt x="225" y="19"/>
                    </a:lnTo>
                    <a:lnTo>
                      <a:pt x="235" y="29"/>
                    </a:lnTo>
                    <a:lnTo>
                      <a:pt x="254" y="53"/>
                    </a:lnTo>
                    <a:lnTo>
                      <a:pt x="259" y="53"/>
                    </a:lnTo>
                    <a:lnTo>
                      <a:pt x="264" y="48"/>
                    </a:lnTo>
                    <a:lnTo>
                      <a:pt x="278" y="24"/>
                    </a:lnTo>
                    <a:lnTo>
                      <a:pt x="283" y="19"/>
                    </a:lnTo>
                    <a:lnTo>
                      <a:pt x="288" y="19"/>
                    </a:lnTo>
                    <a:lnTo>
                      <a:pt x="297" y="19"/>
                    </a:lnTo>
                    <a:lnTo>
                      <a:pt x="307" y="48"/>
                    </a:lnTo>
                    <a:lnTo>
                      <a:pt x="321" y="125"/>
                    </a:lnTo>
                    <a:lnTo>
                      <a:pt x="336" y="206"/>
                    </a:lnTo>
                    <a:lnTo>
                      <a:pt x="341" y="240"/>
                    </a:lnTo>
                    <a:lnTo>
                      <a:pt x="345" y="254"/>
                    </a:lnTo>
                    <a:lnTo>
                      <a:pt x="355" y="254"/>
                    </a:lnTo>
                    <a:lnTo>
                      <a:pt x="365" y="230"/>
                    </a:lnTo>
                    <a:lnTo>
                      <a:pt x="374" y="187"/>
                    </a:lnTo>
                    <a:lnTo>
                      <a:pt x="384" y="144"/>
                    </a:lnTo>
                    <a:lnTo>
                      <a:pt x="389" y="91"/>
                    </a:lnTo>
                    <a:lnTo>
                      <a:pt x="403" y="48"/>
                    </a:lnTo>
                    <a:lnTo>
                      <a:pt x="408" y="24"/>
                    </a:lnTo>
                    <a:lnTo>
                      <a:pt x="413" y="24"/>
                    </a:lnTo>
                    <a:lnTo>
                      <a:pt x="417" y="19"/>
                    </a:lnTo>
                    <a:lnTo>
                      <a:pt x="427" y="24"/>
                    </a:lnTo>
                    <a:lnTo>
                      <a:pt x="437" y="38"/>
                    </a:lnTo>
                    <a:lnTo>
                      <a:pt x="451" y="57"/>
                    </a:lnTo>
                    <a:lnTo>
                      <a:pt x="461" y="53"/>
                    </a:lnTo>
                    <a:lnTo>
                      <a:pt x="470" y="38"/>
                    </a:lnTo>
                    <a:lnTo>
                      <a:pt x="485" y="24"/>
                    </a:lnTo>
                    <a:lnTo>
                      <a:pt x="489" y="24"/>
                    </a:lnTo>
                    <a:lnTo>
                      <a:pt x="494" y="29"/>
                    </a:lnTo>
                    <a:lnTo>
                      <a:pt x="509" y="67"/>
                    </a:lnTo>
                    <a:lnTo>
                      <a:pt x="513" y="105"/>
                    </a:lnTo>
                    <a:lnTo>
                      <a:pt x="518" y="125"/>
                    </a:lnTo>
                    <a:lnTo>
                      <a:pt x="523" y="149"/>
                    </a:lnTo>
                    <a:lnTo>
                      <a:pt x="533" y="216"/>
                    </a:lnTo>
                    <a:lnTo>
                      <a:pt x="537" y="240"/>
                    </a:lnTo>
                    <a:lnTo>
                      <a:pt x="542" y="264"/>
                    </a:lnTo>
                    <a:lnTo>
                      <a:pt x="552" y="259"/>
                    </a:lnTo>
                    <a:lnTo>
                      <a:pt x="557" y="235"/>
                    </a:lnTo>
                    <a:lnTo>
                      <a:pt x="571" y="187"/>
                    </a:lnTo>
                    <a:lnTo>
                      <a:pt x="576" y="149"/>
                    </a:lnTo>
                    <a:lnTo>
                      <a:pt x="585" y="86"/>
                    </a:lnTo>
                    <a:lnTo>
                      <a:pt x="595" y="38"/>
                    </a:lnTo>
                    <a:lnTo>
                      <a:pt x="605" y="24"/>
                    </a:lnTo>
                    <a:lnTo>
                      <a:pt x="609" y="19"/>
                    </a:lnTo>
                    <a:lnTo>
                      <a:pt x="614" y="19"/>
                    </a:lnTo>
                    <a:lnTo>
                      <a:pt x="619" y="24"/>
                    </a:lnTo>
                    <a:lnTo>
                      <a:pt x="633" y="38"/>
                    </a:lnTo>
                    <a:lnTo>
                      <a:pt x="643" y="57"/>
                    </a:lnTo>
                    <a:lnTo>
                      <a:pt x="653" y="57"/>
                    </a:lnTo>
                    <a:lnTo>
                      <a:pt x="662" y="48"/>
                    </a:lnTo>
                    <a:lnTo>
                      <a:pt x="672" y="38"/>
                    </a:lnTo>
                    <a:lnTo>
                      <a:pt x="677" y="29"/>
                    </a:lnTo>
                    <a:lnTo>
                      <a:pt x="677" y="24"/>
                    </a:lnTo>
                    <a:lnTo>
                      <a:pt x="686" y="24"/>
                    </a:lnTo>
                    <a:lnTo>
                      <a:pt x="691" y="24"/>
                    </a:lnTo>
                    <a:lnTo>
                      <a:pt x="696" y="48"/>
                    </a:lnTo>
                    <a:lnTo>
                      <a:pt x="705" y="72"/>
                    </a:lnTo>
                    <a:lnTo>
                      <a:pt x="710" y="105"/>
                    </a:lnTo>
                    <a:lnTo>
                      <a:pt x="720" y="144"/>
                    </a:lnTo>
                    <a:lnTo>
                      <a:pt x="725" y="211"/>
                    </a:lnTo>
                    <a:lnTo>
                      <a:pt x="734" y="249"/>
                    </a:lnTo>
                    <a:lnTo>
                      <a:pt x="739" y="254"/>
                    </a:lnTo>
                    <a:lnTo>
                      <a:pt x="749" y="259"/>
                    </a:lnTo>
                    <a:lnTo>
                      <a:pt x="753" y="240"/>
                    </a:lnTo>
                    <a:lnTo>
                      <a:pt x="768" y="182"/>
                    </a:lnTo>
                    <a:lnTo>
                      <a:pt x="773" y="139"/>
                    </a:lnTo>
                    <a:lnTo>
                      <a:pt x="782" y="86"/>
                    </a:lnTo>
                    <a:lnTo>
                      <a:pt x="792" y="53"/>
                    </a:lnTo>
                    <a:lnTo>
                      <a:pt x="797" y="33"/>
                    </a:lnTo>
                    <a:lnTo>
                      <a:pt x="801" y="24"/>
                    </a:lnTo>
                    <a:lnTo>
                      <a:pt x="806" y="24"/>
                    </a:lnTo>
                    <a:lnTo>
                      <a:pt x="811" y="24"/>
                    </a:lnTo>
                    <a:lnTo>
                      <a:pt x="816" y="24"/>
                    </a:lnTo>
                    <a:lnTo>
                      <a:pt x="825" y="38"/>
                    </a:lnTo>
                    <a:lnTo>
                      <a:pt x="835" y="53"/>
                    </a:lnTo>
                    <a:lnTo>
                      <a:pt x="840" y="57"/>
                    </a:lnTo>
                    <a:lnTo>
                      <a:pt x="849" y="57"/>
                    </a:lnTo>
                    <a:lnTo>
                      <a:pt x="854" y="53"/>
                    </a:lnTo>
                    <a:lnTo>
                      <a:pt x="869" y="38"/>
                    </a:lnTo>
                    <a:lnTo>
                      <a:pt x="869" y="24"/>
                    </a:lnTo>
                    <a:lnTo>
                      <a:pt x="878" y="24"/>
                    </a:lnTo>
                    <a:lnTo>
                      <a:pt x="883" y="24"/>
                    </a:lnTo>
                    <a:lnTo>
                      <a:pt x="893" y="38"/>
                    </a:lnTo>
                    <a:lnTo>
                      <a:pt x="897" y="57"/>
                    </a:lnTo>
                    <a:lnTo>
                      <a:pt x="907" y="81"/>
                    </a:lnTo>
                    <a:lnTo>
                      <a:pt x="912" y="134"/>
                    </a:lnTo>
                    <a:lnTo>
                      <a:pt x="912" y="149"/>
                    </a:lnTo>
                    <a:lnTo>
                      <a:pt x="921" y="230"/>
                    </a:lnTo>
                    <a:lnTo>
                      <a:pt x="926" y="249"/>
                    </a:lnTo>
                    <a:lnTo>
                      <a:pt x="936" y="259"/>
                    </a:lnTo>
                    <a:lnTo>
                      <a:pt x="946" y="254"/>
                    </a:lnTo>
                    <a:lnTo>
                      <a:pt x="950" y="230"/>
                    </a:lnTo>
                    <a:lnTo>
                      <a:pt x="960" y="192"/>
                    </a:lnTo>
                    <a:lnTo>
                      <a:pt x="970" y="149"/>
                    </a:lnTo>
                    <a:lnTo>
                      <a:pt x="974" y="81"/>
                    </a:lnTo>
                    <a:lnTo>
                      <a:pt x="984" y="57"/>
                    </a:lnTo>
                    <a:lnTo>
                      <a:pt x="994" y="38"/>
                    </a:lnTo>
                    <a:lnTo>
                      <a:pt x="998" y="24"/>
                    </a:lnTo>
                    <a:lnTo>
                      <a:pt x="1003" y="24"/>
                    </a:lnTo>
                    <a:lnTo>
                      <a:pt x="1008" y="24"/>
                    </a:lnTo>
                    <a:lnTo>
                      <a:pt x="1022" y="38"/>
                    </a:lnTo>
                    <a:lnTo>
                      <a:pt x="1032" y="53"/>
                    </a:lnTo>
                    <a:lnTo>
                      <a:pt x="1037" y="53"/>
                    </a:lnTo>
                    <a:lnTo>
                      <a:pt x="1046" y="57"/>
                    </a:lnTo>
                    <a:lnTo>
                      <a:pt x="1051" y="53"/>
                    </a:lnTo>
                    <a:lnTo>
                      <a:pt x="1056" y="43"/>
                    </a:lnTo>
                    <a:lnTo>
                      <a:pt x="1061" y="38"/>
                    </a:lnTo>
                    <a:lnTo>
                      <a:pt x="1066" y="24"/>
                    </a:lnTo>
                    <a:lnTo>
                      <a:pt x="1070" y="24"/>
                    </a:lnTo>
                    <a:lnTo>
                      <a:pt x="1075" y="24"/>
                    </a:lnTo>
                    <a:lnTo>
                      <a:pt x="1085" y="24"/>
                    </a:lnTo>
                    <a:lnTo>
                      <a:pt x="1094" y="53"/>
                    </a:lnTo>
                    <a:lnTo>
                      <a:pt x="1099" y="86"/>
                    </a:lnTo>
                    <a:lnTo>
                      <a:pt x="1104" y="120"/>
                    </a:lnTo>
                    <a:lnTo>
                      <a:pt x="1109" y="144"/>
                    </a:lnTo>
                    <a:lnTo>
                      <a:pt x="1109" y="149"/>
                    </a:lnTo>
                  </a:path>
                </a:pathLst>
              </a:custGeom>
              <a:noFill/>
              <a:ln w="22225">
                <a:solidFill>
                  <a:srgbClr val="000000"/>
                </a:solidFill>
                <a:prstDash val="solid"/>
                <a:round/>
                <a:headEnd/>
                <a:tailEnd/>
              </a:ln>
            </p:spPr>
            <p:txBody>
              <a:bodyPr/>
              <a:lstStyle/>
              <a:p>
                <a:endParaRPr lang="en-US"/>
              </a:p>
            </p:txBody>
          </p:sp>
        </p:grpSp>
        <p:sp>
          <p:nvSpPr>
            <p:cNvPr id="18" name="Text Box 26"/>
            <p:cNvSpPr txBox="1">
              <a:spLocks noChangeArrowheads="1"/>
            </p:cNvSpPr>
            <p:nvPr/>
          </p:nvSpPr>
          <p:spPr bwMode="auto">
            <a:xfrm>
              <a:off x="6096000" y="4495800"/>
              <a:ext cx="2895600" cy="338554"/>
            </a:xfrm>
            <a:prstGeom prst="rect">
              <a:avLst/>
            </a:prstGeom>
            <a:noFill/>
            <a:ln w="9525">
              <a:noFill/>
              <a:miter lim="800000"/>
              <a:headEnd/>
              <a:tailEnd/>
            </a:ln>
          </p:spPr>
          <p:txBody>
            <a:bodyPr wrap="square">
              <a:spAutoFit/>
            </a:bodyPr>
            <a:lstStyle/>
            <a:p>
              <a:pPr eaLnBrk="0" hangingPunct="0"/>
              <a:r>
                <a:rPr lang="en-US" sz="1600" b="1" dirty="0"/>
                <a:t>Daily </a:t>
              </a:r>
              <a:r>
                <a:rPr lang="en-US" sz="1600" b="1" dirty="0" smtClean="0"/>
                <a:t> Variations in Effectiveness</a:t>
              </a:r>
              <a:endParaRPr lang="en-US" sz="1600" b="1" dirty="0"/>
            </a:p>
          </p:txBody>
        </p:sp>
      </p:grpSp>
      <p:pic>
        <p:nvPicPr>
          <p:cNvPr id="24" name="Picture 4" descr="C:\Users\Francine\AppData\Local\Temp\Temporary Internet Files\Content.IE5\2N2KWF5T\MC900433858[1].png"/>
          <p:cNvPicPr>
            <a:picLocks noChangeAspect="1" noChangeArrowheads="1"/>
          </p:cNvPicPr>
          <p:nvPr/>
        </p:nvPicPr>
        <p:blipFill>
          <a:blip r:embed="rId4" cstate="print"/>
          <a:srcRect/>
          <a:stretch>
            <a:fillRect/>
          </a:stretch>
        </p:blipFill>
        <p:spPr bwMode="auto">
          <a:xfrm>
            <a:off x="6019800" y="1600200"/>
            <a:ext cx="685800" cy="685800"/>
          </a:xfrm>
          <a:prstGeom prst="rect">
            <a:avLst/>
          </a:prstGeom>
          <a:noFill/>
        </p:spPr>
      </p:pic>
      <p:grpSp>
        <p:nvGrpSpPr>
          <p:cNvPr id="21" name="Group 20"/>
          <p:cNvGrpSpPr/>
          <p:nvPr/>
        </p:nvGrpSpPr>
        <p:grpSpPr>
          <a:xfrm>
            <a:off x="3124200" y="3733800"/>
            <a:ext cx="2758440" cy="2569333"/>
            <a:chOff x="3124200" y="3733800"/>
            <a:chExt cx="2758440" cy="2569333"/>
          </a:xfrm>
        </p:grpSpPr>
        <p:grpSp>
          <p:nvGrpSpPr>
            <p:cNvPr id="17" name="Group 24"/>
            <p:cNvGrpSpPr>
              <a:grpSpLocks/>
            </p:cNvGrpSpPr>
            <p:nvPr/>
          </p:nvGrpSpPr>
          <p:grpSpPr bwMode="auto">
            <a:xfrm>
              <a:off x="3276600" y="4115558"/>
              <a:ext cx="2487168" cy="2187575"/>
              <a:chOff x="1204" y="1263"/>
              <a:chExt cx="1492" cy="1336"/>
            </a:xfrm>
          </p:grpSpPr>
          <p:sp>
            <p:nvSpPr>
              <p:cNvPr id="26" name="Oval 25"/>
              <p:cNvSpPr>
                <a:spLocks noChangeArrowheads="1"/>
              </p:cNvSpPr>
              <p:nvPr/>
            </p:nvSpPr>
            <p:spPr bwMode="auto">
              <a:xfrm>
                <a:off x="1204" y="1263"/>
                <a:ext cx="1492" cy="1336"/>
              </a:xfrm>
              <a:prstGeom prst="ellipse">
                <a:avLst/>
              </a:prstGeom>
              <a:solidFill>
                <a:srgbClr val="92D050"/>
              </a:solidFill>
              <a:ln w="12700">
                <a:solidFill>
                  <a:schemeClr val="tx1"/>
                </a:solidFill>
                <a:round/>
                <a:headEnd/>
                <a:tailEnd/>
              </a:ln>
            </p:spPr>
            <p:txBody>
              <a:bodyPr wrap="none" anchor="ctr"/>
              <a:lstStyle/>
              <a:p>
                <a:endParaRPr lang="en-US"/>
              </a:p>
            </p:txBody>
          </p:sp>
          <p:sp>
            <p:nvSpPr>
              <p:cNvPr id="27" name="Rectangle 26"/>
              <p:cNvSpPr>
                <a:spLocks noChangeArrowheads="1"/>
              </p:cNvSpPr>
              <p:nvPr/>
            </p:nvSpPr>
            <p:spPr bwMode="auto">
              <a:xfrm>
                <a:off x="1321" y="1633"/>
                <a:ext cx="1270" cy="619"/>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smtClean="0"/>
                  <a:t>ALERTNESS &amp; COGNITIVE PERFORMANCE</a:t>
                </a:r>
                <a:endParaRPr lang="en-US" sz="2000" b="1" dirty="0"/>
              </a:p>
            </p:txBody>
          </p:sp>
        </p:grpSp>
        <p:cxnSp>
          <p:nvCxnSpPr>
            <p:cNvPr id="34" name="Straight Arrow Connector 33"/>
            <p:cNvCxnSpPr/>
            <p:nvPr/>
          </p:nvCxnSpPr>
          <p:spPr>
            <a:xfrm>
              <a:off x="3124200" y="3733800"/>
              <a:ext cx="548640" cy="64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334000" y="3733800"/>
              <a:ext cx="548640" cy="64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4"/>
          <p:cNvGrpSpPr>
            <a:grpSpLocks/>
          </p:cNvGrpSpPr>
          <p:nvPr/>
        </p:nvGrpSpPr>
        <p:grpSpPr bwMode="auto">
          <a:xfrm>
            <a:off x="76200" y="4137025"/>
            <a:ext cx="2487168" cy="2187575"/>
            <a:chOff x="1158" y="1216"/>
            <a:chExt cx="1492" cy="1336"/>
          </a:xfrm>
        </p:grpSpPr>
        <p:sp>
          <p:nvSpPr>
            <p:cNvPr id="31" name="Oval 30"/>
            <p:cNvSpPr>
              <a:spLocks noChangeArrowheads="1"/>
            </p:cNvSpPr>
            <p:nvPr/>
          </p:nvSpPr>
          <p:spPr bwMode="auto">
            <a:xfrm>
              <a:off x="1158" y="1216"/>
              <a:ext cx="1492" cy="1336"/>
            </a:xfrm>
            <a:prstGeom prst="ellipse">
              <a:avLst/>
            </a:prstGeom>
            <a:solidFill>
              <a:schemeClr val="accent2">
                <a:lumMod val="60000"/>
                <a:lumOff val="40000"/>
              </a:schemeClr>
            </a:solidFill>
            <a:ln w="12700">
              <a:solidFill>
                <a:schemeClr val="tx1"/>
              </a:solidFill>
              <a:round/>
              <a:headEnd/>
              <a:tailEnd/>
            </a:ln>
          </p:spPr>
          <p:txBody>
            <a:bodyPr wrap="none" anchor="ctr"/>
            <a:lstStyle/>
            <a:p>
              <a:endParaRPr lang="en-US"/>
            </a:p>
          </p:txBody>
        </p:sp>
        <p:sp>
          <p:nvSpPr>
            <p:cNvPr id="32" name="Rectangle 31"/>
            <p:cNvSpPr>
              <a:spLocks noChangeArrowheads="1"/>
            </p:cNvSpPr>
            <p:nvPr/>
          </p:nvSpPr>
          <p:spPr bwMode="auto">
            <a:xfrm>
              <a:off x="1321" y="1633"/>
              <a:ext cx="1270" cy="431"/>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smtClean="0"/>
                <a:t>ENVIRONMENTAL FACTORS</a:t>
              </a:r>
              <a:endParaRPr lang="en-US" sz="2000" b="1" dirty="0"/>
            </a:p>
          </p:txBody>
        </p:sp>
      </p:grpSp>
      <p:cxnSp>
        <p:nvCxnSpPr>
          <p:cNvPr id="33" name="Straight Arrow Connector 32"/>
          <p:cNvCxnSpPr/>
          <p:nvPr/>
        </p:nvCxnSpPr>
        <p:spPr>
          <a:xfrm>
            <a:off x="2590800" y="5257800"/>
            <a:ext cx="6400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par>
                                <p:cTn id="8" presetID="10" presetClass="entr" presetSubtype="0" fill="hold" nodeType="withEffect">
                                  <p:stCondLst>
                                    <p:cond delay="20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3000"/>
                                        <p:tgtEl>
                                          <p:spTgt spid="21"/>
                                        </p:tgtEl>
                                      </p:cBhvr>
                                    </p:animEffect>
                                  </p:childTnLst>
                                </p:cTn>
                              </p:par>
                              <p:par>
                                <p:cTn id="11" presetID="10" presetClass="entr" presetSubtype="0" fill="hold" nodeType="withEffect">
                                  <p:stCondLst>
                                    <p:cond delay="27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3000"/>
                                        <p:tgtEl>
                                          <p:spTgt spid="28"/>
                                        </p:tgtEl>
                                      </p:cBhvr>
                                    </p:animEffect>
                                  </p:childTnLst>
                                </p:cTn>
                              </p:par>
                              <p:par>
                                <p:cTn id="14" presetID="10" presetClass="entr" presetSubtype="0" fill="hold" nodeType="withEffect">
                                  <p:stCondLst>
                                    <p:cond delay="270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4A34B4-77EA-47F3-A9D6-0337AF88C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CD72E41-01D2-4818-A2A7-135A7BED9119}">
  <ds:schemaRefs>
    <ds:schemaRef ds:uri="http://schemas.microsoft.com/sharepoint/v3/contenttype/forms"/>
  </ds:schemaRefs>
</ds:datastoreItem>
</file>

<file path=customXml/itemProps3.xml><?xml version="1.0" encoding="utf-8"?>
<ds:datastoreItem xmlns:ds="http://schemas.openxmlformats.org/officeDocument/2006/customXml" ds:itemID="{6C2914B7-8676-4E1E-9D2A-8D002B75D426}">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9591</TotalTime>
  <Words>9877</Words>
  <Application>Microsoft Office PowerPoint</Application>
  <PresentationFormat>On-screen Show (4:3)</PresentationFormat>
  <Paragraphs>916</Paragraphs>
  <Slides>57</Slides>
  <Notes>56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Module 9:  Driver Scheduling and Tools</vt:lpstr>
      <vt:lpstr>Acronyms Used in this Module</vt:lpstr>
      <vt:lpstr>Module 9 Overview</vt:lpstr>
      <vt:lpstr>Lesson 1: Fatigue and Scheduling Factors</vt:lpstr>
      <vt:lpstr>What is Fatigue? </vt:lpstr>
      <vt:lpstr>Effects of Fatigue</vt:lpstr>
      <vt:lpstr>Safety Impact of Fatigue</vt:lpstr>
      <vt:lpstr>Fatigue or Loss of Alertness is Biology</vt:lpstr>
      <vt:lpstr>Environmental Factors Can Influence the Expression of Physiological Fatigue</vt:lpstr>
      <vt:lpstr>Timing and Duration of Sleep</vt:lpstr>
      <vt:lpstr>Major Physiological Fatigue Factors</vt:lpstr>
      <vt:lpstr>The Effect of Work Schedules              on Sleep Times and Quality</vt:lpstr>
      <vt:lpstr>Scheduling and                                           Recent Sleep History</vt:lpstr>
      <vt:lpstr>Scheduling and Sleep Debt</vt:lpstr>
      <vt:lpstr>Sleep Debt Calculator</vt:lpstr>
      <vt:lpstr>Acknowledging and Countering Fatigue During the Performance of Duties</vt:lpstr>
      <vt:lpstr>Lesson 1 Quiz</vt:lpstr>
      <vt:lpstr>Lesson 1 Quiz</vt:lpstr>
      <vt:lpstr>Lesson 1 Quiz</vt:lpstr>
      <vt:lpstr>Lesson 1 Quiz</vt:lpstr>
      <vt:lpstr>Lesson 1 Quiz</vt:lpstr>
      <vt:lpstr>Lesson 2: Shared Responsibility in Minimizing Fatigue in Schedules</vt:lpstr>
      <vt:lpstr>Shared Responsibility in Minimizing Fatigue in Schedules</vt:lpstr>
      <vt:lpstr>Shared Responsibility:  In the Office (1 of 2) </vt:lpstr>
      <vt:lpstr>Shared Responsibility:  In the Office (2 of 2) </vt:lpstr>
      <vt:lpstr>Consider Fatigue in                     Resource Allocation</vt:lpstr>
      <vt:lpstr>Shared Responsibility:  On the Road (1 of 4)</vt:lpstr>
      <vt:lpstr>Shared Responsibility:  On the Road (2 of 4)</vt:lpstr>
      <vt:lpstr>Shared Responsibility:  On the Road (3 of 4)</vt:lpstr>
      <vt:lpstr>Shared Responsibility:  On the Road (4 of 4)</vt:lpstr>
      <vt:lpstr>Lesson 2 Quiz</vt:lpstr>
      <vt:lpstr>Lesson 2 Quiz</vt:lpstr>
      <vt:lpstr>Lesson 2 Quiz</vt:lpstr>
      <vt:lpstr>Lesson 2 Quiz</vt:lpstr>
      <vt:lpstr>Lesson 2 Quiz</vt:lpstr>
      <vt:lpstr>Lesson 3: Scheduling and Tools</vt:lpstr>
      <vt:lpstr>Scheduling Tools (1 of 2) </vt:lpstr>
      <vt:lpstr>Scheduling Tools (2 of 2)</vt:lpstr>
      <vt:lpstr>Scheduling Tools  Examples</vt:lpstr>
      <vt:lpstr>Scheduling Tools  Examples</vt:lpstr>
      <vt:lpstr>Scheduling Tools  Examples</vt:lpstr>
      <vt:lpstr>Scheduling Tools  Examples</vt:lpstr>
      <vt:lpstr>Scheduling Tools-  Examples</vt:lpstr>
      <vt:lpstr>Scheduling Tools  Examples</vt:lpstr>
      <vt:lpstr>Scheduling Tools and Planned Operations</vt:lpstr>
      <vt:lpstr>Scheduling Tools for Retrospective Schedule Analyses</vt:lpstr>
      <vt:lpstr>Lesson 3 Quiz</vt:lpstr>
      <vt:lpstr>Lesson 3 Quiz</vt:lpstr>
      <vt:lpstr>Lesson 3 Quiz</vt:lpstr>
      <vt:lpstr>Lesson 3 Quiz</vt:lpstr>
      <vt:lpstr>Lesson 3 Quiz</vt:lpstr>
      <vt:lpstr>Lesson 4: Scheduling Challenges/Case Studies</vt:lpstr>
      <vt:lpstr>Case Study #1</vt:lpstr>
      <vt:lpstr>Case Study #2</vt:lpstr>
      <vt:lpstr>Conclusion: Review and Summary</vt:lpstr>
      <vt:lpstr>Summary</vt:lpstr>
      <vt:lpstr>Module 9 Exam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Scheduling</dc:title>
  <dc:creator>shursh</dc:creator>
  <cp:lastModifiedBy>Erin Mabry</cp:lastModifiedBy>
  <cp:revision>489</cp:revision>
  <dcterms:created xsi:type="dcterms:W3CDTF">2011-11-14T01:57:31Z</dcterms:created>
  <dcterms:modified xsi:type="dcterms:W3CDTF">2013-02-22T17:13:36Z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